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72" r:id="rId3"/>
    <p:sldId id="257" r:id="rId4"/>
    <p:sldId id="258" r:id="rId5"/>
    <p:sldId id="262" r:id="rId6"/>
    <p:sldId id="263" r:id="rId7"/>
    <p:sldId id="259" r:id="rId8"/>
    <p:sldId id="260" r:id="rId9"/>
    <p:sldId id="261" r:id="rId10"/>
    <p:sldId id="267" r:id="rId11"/>
    <p:sldId id="268"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97" autoAdjust="0"/>
  </p:normalViewPr>
  <p:slideViewPr>
    <p:cSldViewPr>
      <p:cViewPr>
        <p:scale>
          <a:sx n="90" d="100"/>
          <a:sy n="90" d="100"/>
        </p:scale>
        <p:origin x="-2176" y="-2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761DAE-9BAF-4562-B6C5-EC63788471A0}" type="datetimeFigureOut">
              <a:rPr lang="en-US" smtClean="0"/>
              <a:pPr/>
              <a:t>11/12/14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5632C4-17A5-42B0-BFC4-FFC445D6A446}" type="slidenum">
              <a:rPr lang="en-US" smtClean="0"/>
              <a:pPr/>
              <a:t>‹#›</a:t>
            </a:fld>
            <a:endParaRPr lang="en-US"/>
          </a:p>
        </p:txBody>
      </p:sp>
    </p:spTree>
    <p:extLst>
      <p:ext uri="{BB962C8B-B14F-4D97-AF65-F5344CB8AC3E}">
        <p14:creationId xmlns:p14="http://schemas.microsoft.com/office/powerpoint/2010/main" val="2312222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Mathematically proficient students communicate precisely by engaging in discussion about their reasoning using appropriate mathematical language.</a:t>
            </a:r>
          </a:p>
          <a:p>
            <a:r>
              <a:rPr lang="en-US" dirty="0" smtClean="0"/>
              <a:t>The terms students should learn to use with increasing precision are: (adding to, taking away, putting together, taking apart, comparing, unknown, sum, less than, equal to, minus, subtract, the same amount as). </a:t>
            </a:r>
            <a:endParaRPr lang="en-US" dirty="0"/>
          </a:p>
        </p:txBody>
      </p:sp>
      <p:sp>
        <p:nvSpPr>
          <p:cNvPr id="4" name="Slide Number Placeholder 3"/>
          <p:cNvSpPr>
            <a:spLocks noGrp="1"/>
          </p:cNvSpPr>
          <p:nvPr>
            <p:ph type="sldNum" sz="quarter" idx="10"/>
          </p:nvPr>
        </p:nvSpPr>
        <p:spPr/>
        <p:txBody>
          <a:bodyPr/>
          <a:lstStyle/>
          <a:p>
            <a:fld id="{395632C4-17A5-42B0-BFC4-FFC445D6A446}" type="slidenum">
              <a:rPr lang="en-US" smtClean="0"/>
              <a:pPr/>
              <a:t>1</a:t>
            </a:fld>
            <a:endParaRPr lang="en-US"/>
          </a:p>
        </p:txBody>
      </p:sp>
    </p:spTree>
    <p:extLst>
      <p:ext uri="{BB962C8B-B14F-4D97-AF65-F5344CB8AC3E}">
        <p14:creationId xmlns:p14="http://schemas.microsoft.com/office/powerpoint/2010/main" val="676316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objects, drawings, and equations with a symbol for the unknown number to represent the problem</a:t>
            </a:r>
          </a:p>
          <a:p>
            <a:endParaRPr lang="en-US" dirty="0" smtClean="0"/>
          </a:p>
          <a:p>
            <a:r>
              <a:rPr lang="en-US" dirty="0" smtClean="0"/>
              <a:t>Can this be made into a subtraction problem?</a:t>
            </a:r>
          </a:p>
          <a:p>
            <a:endParaRPr lang="en-US" dirty="0" smtClean="0"/>
          </a:p>
          <a:p>
            <a:r>
              <a:rPr lang="en-US" dirty="0" smtClean="0"/>
              <a:t>Have a discussion on what is “How many more” and “ How many less” means</a:t>
            </a:r>
          </a:p>
          <a:p>
            <a:endParaRPr lang="en-US" dirty="0" smtClean="0"/>
          </a:p>
          <a:p>
            <a:r>
              <a:rPr lang="en-US" dirty="0" smtClean="0"/>
              <a:t>Use a ten frame, drawings or manipulatives </a:t>
            </a:r>
            <a:endParaRPr lang="en-US" dirty="0"/>
          </a:p>
        </p:txBody>
      </p:sp>
      <p:sp>
        <p:nvSpPr>
          <p:cNvPr id="4" name="Slide Number Placeholder 3"/>
          <p:cNvSpPr>
            <a:spLocks noGrp="1"/>
          </p:cNvSpPr>
          <p:nvPr>
            <p:ph type="sldNum" sz="quarter" idx="10"/>
          </p:nvPr>
        </p:nvSpPr>
        <p:spPr/>
        <p:txBody>
          <a:bodyPr/>
          <a:lstStyle/>
          <a:p>
            <a:fld id="{395632C4-17A5-42B0-BFC4-FFC445D6A446}" type="slidenum">
              <a:rPr lang="en-US" smtClean="0"/>
              <a:pPr/>
              <a:t>11</a:t>
            </a:fld>
            <a:endParaRPr lang="en-US"/>
          </a:p>
        </p:txBody>
      </p:sp>
    </p:spTree>
    <p:extLst>
      <p:ext uri="{BB962C8B-B14F-4D97-AF65-F5344CB8AC3E}">
        <p14:creationId xmlns:p14="http://schemas.microsoft.com/office/powerpoint/2010/main" val="2808911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can extend the sophistication of the methods they used in Kindergarten to add within a larger range. </a:t>
            </a:r>
          </a:p>
          <a:p>
            <a:endParaRPr lang="en-US" dirty="0" smtClean="0"/>
          </a:p>
          <a:p>
            <a:r>
              <a:rPr lang="en-US" dirty="0" smtClean="0"/>
              <a:t>Students can use the Counting on Method</a:t>
            </a:r>
          </a:p>
          <a:p>
            <a:endParaRPr lang="en-US" dirty="0" smtClean="0"/>
          </a:p>
          <a:p>
            <a:r>
              <a:rPr lang="en-US" dirty="0" smtClean="0"/>
              <a:t>Can students use Fact Families to answer the question? </a:t>
            </a:r>
          </a:p>
          <a:p>
            <a:endParaRPr lang="en-US" dirty="0" smtClean="0"/>
          </a:p>
          <a:p>
            <a:r>
              <a:rPr lang="en-US" dirty="0" smtClean="0"/>
              <a:t>Use ten frame</a:t>
            </a:r>
            <a:endParaRPr lang="en-US" dirty="0"/>
          </a:p>
        </p:txBody>
      </p:sp>
      <p:sp>
        <p:nvSpPr>
          <p:cNvPr id="4" name="Slide Number Placeholder 3"/>
          <p:cNvSpPr>
            <a:spLocks noGrp="1"/>
          </p:cNvSpPr>
          <p:nvPr>
            <p:ph type="sldNum" sz="quarter" idx="10"/>
          </p:nvPr>
        </p:nvSpPr>
        <p:spPr/>
        <p:txBody>
          <a:bodyPr/>
          <a:lstStyle/>
          <a:p>
            <a:fld id="{395632C4-17A5-42B0-BFC4-FFC445D6A446}" type="slidenum">
              <a:rPr lang="en-US" smtClean="0"/>
              <a:pPr/>
              <a:t>12</a:t>
            </a:fld>
            <a:endParaRPr lang="en-US"/>
          </a:p>
        </p:txBody>
      </p:sp>
    </p:spTree>
    <p:extLst>
      <p:ext uri="{BB962C8B-B14F-4D97-AF65-F5344CB8AC3E}">
        <p14:creationId xmlns:p14="http://schemas.microsoft.com/office/powerpoint/2010/main" val="229339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To/Result Unknown</a:t>
            </a:r>
          </a:p>
          <a:p>
            <a:endParaRPr lang="en-US" dirty="0" smtClean="0"/>
          </a:p>
          <a:p>
            <a:r>
              <a:rPr lang="en-US" dirty="0" smtClean="0"/>
              <a:t>3 + 4 = </a:t>
            </a:r>
            <a:r>
              <a:rPr lang="en-US" dirty="0" err="1" smtClean="0"/>
              <a:t>x</a:t>
            </a:r>
            <a:endParaRPr lang="en-US" dirty="0" smtClean="0"/>
          </a:p>
          <a:p>
            <a:endParaRPr lang="en-US" dirty="0" smtClean="0"/>
          </a:p>
          <a:p>
            <a:r>
              <a:rPr lang="en-US" dirty="0" smtClean="0"/>
              <a:t>Addition within 10 includes the Add To situation with the Result Unknown</a:t>
            </a:r>
          </a:p>
          <a:p>
            <a:endParaRPr lang="en-US" dirty="0" smtClean="0"/>
          </a:p>
          <a:p>
            <a:r>
              <a:rPr lang="en-US" dirty="0" smtClean="0"/>
              <a:t>This problem</a:t>
            </a:r>
            <a:r>
              <a:rPr lang="en-US" baseline="0" dirty="0" smtClean="0"/>
              <a:t> gives the student a pictorial representation of the problem </a:t>
            </a:r>
          </a:p>
          <a:p>
            <a:endParaRPr lang="en-US" baseline="0" dirty="0" smtClean="0"/>
          </a:p>
          <a:p>
            <a:r>
              <a:rPr lang="en-US" dirty="0" smtClean="0"/>
              <a:t>Building on the addition </a:t>
            </a:r>
            <a:r>
              <a:rPr lang="en-US" sz="1400" dirty="0" smtClean="0"/>
              <a:t>and</a:t>
            </a:r>
            <a:r>
              <a:rPr lang="en-US" dirty="0" smtClean="0"/>
              <a:t> subtraction situations Add To/Take From and the Put</a:t>
            </a:r>
            <a:r>
              <a:rPr lang="en-US" baseline="0" dirty="0" smtClean="0"/>
              <a:t> Together/Take Apart action situation.  </a:t>
            </a:r>
            <a:endParaRPr lang="en-US" dirty="0"/>
          </a:p>
        </p:txBody>
      </p:sp>
      <p:sp>
        <p:nvSpPr>
          <p:cNvPr id="4" name="Slide Number Placeholder 3"/>
          <p:cNvSpPr>
            <a:spLocks noGrp="1"/>
          </p:cNvSpPr>
          <p:nvPr>
            <p:ph type="sldNum" sz="quarter" idx="10"/>
          </p:nvPr>
        </p:nvSpPr>
        <p:spPr/>
        <p:txBody>
          <a:bodyPr/>
          <a:lstStyle/>
          <a:p>
            <a:fld id="{395632C4-17A5-42B0-BFC4-FFC445D6A446}" type="slidenum">
              <a:rPr lang="en-US" smtClean="0"/>
              <a:pPr/>
              <a:t>3</a:t>
            </a:fld>
            <a:endParaRPr lang="en-US"/>
          </a:p>
        </p:txBody>
      </p:sp>
    </p:spTree>
    <p:extLst>
      <p:ext uri="{BB962C8B-B14F-4D97-AF65-F5344CB8AC3E}">
        <p14:creationId xmlns:p14="http://schemas.microsoft.com/office/powerpoint/2010/main" val="2105585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To/Change Unknown</a:t>
            </a:r>
          </a:p>
          <a:p>
            <a:endParaRPr lang="en-US" dirty="0" smtClean="0"/>
          </a:p>
          <a:p>
            <a:r>
              <a:rPr lang="en-US" dirty="0" smtClean="0"/>
              <a:t>7 + </a:t>
            </a:r>
            <a:r>
              <a:rPr lang="en-US" dirty="0" err="1" smtClean="0"/>
              <a:t>n</a:t>
            </a:r>
            <a:r>
              <a:rPr lang="en-US" baseline="0" dirty="0" smtClean="0"/>
              <a:t> = 9</a:t>
            </a:r>
            <a:endParaRPr lang="en-US" dirty="0" smtClean="0"/>
          </a:p>
          <a:p>
            <a:endParaRPr lang="en-US" dirty="0" smtClean="0"/>
          </a:p>
          <a:p>
            <a:r>
              <a:rPr lang="en-US" dirty="0" smtClean="0"/>
              <a:t>Discuss other equations that can be made from this problem.</a:t>
            </a:r>
          </a:p>
          <a:p>
            <a:endParaRPr lang="en-US" dirty="0" smtClean="0"/>
          </a:p>
          <a:p>
            <a:r>
              <a:rPr lang="en-US" dirty="0" smtClean="0"/>
              <a:t>Can this be shown in bar/tape</a:t>
            </a:r>
            <a:r>
              <a:rPr lang="en-US" baseline="0" dirty="0" smtClean="0"/>
              <a:t> form?</a:t>
            </a:r>
          </a:p>
          <a:p>
            <a:endParaRPr lang="en-US" baseline="0" dirty="0" smtClean="0"/>
          </a:p>
          <a:p>
            <a:r>
              <a:rPr lang="en-US" baseline="0" dirty="0" smtClean="0"/>
              <a:t>Can this problem be changed to a subtraction problem?</a:t>
            </a:r>
          </a:p>
          <a:p>
            <a:endParaRPr lang="en-US" baseline="0" dirty="0" smtClean="0"/>
          </a:p>
          <a:p>
            <a:r>
              <a:rPr lang="en-US" baseline="0" dirty="0" smtClean="0"/>
              <a:t>Students can use drawing and manipulatives to solve this problem</a:t>
            </a:r>
            <a:endParaRPr lang="en-US" dirty="0" smtClean="0"/>
          </a:p>
        </p:txBody>
      </p:sp>
      <p:sp>
        <p:nvSpPr>
          <p:cNvPr id="4" name="Slide Number Placeholder 3"/>
          <p:cNvSpPr>
            <a:spLocks noGrp="1"/>
          </p:cNvSpPr>
          <p:nvPr>
            <p:ph type="sldNum" sz="quarter" idx="10"/>
          </p:nvPr>
        </p:nvSpPr>
        <p:spPr/>
        <p:txBody>
          <a:bodyPr/>
          <a:lstStyle/>
          <a:p>
            <a:fld id="{395632C4-17A5-42B0-BFC4-FFC445D6A446}" type="slidenum">
              <a:rPr lang="en-US" smtClean="0"/>
              <a:pPr/>
              <a:t>4</a:t>
            </a:fld>
            <a:endParaRPr lang="en-US"/>
          </a:p>
        </p:txBody>
      </p:sp>
    </p:spTree>
    <p:extLst>
      <p:ext uri="{BB962C8B-B14F-4D97-AF65-F5344CB8AC3E}">
        <p14:creationId xmlns:p14="http://schemas.microsoft.com/office/powerpoint/2010/main" val="1474549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X + 6 = 8</a:t>
            </a:r>
            <a:r>
              <a:rPr lang="en-US" sz="1200" i="1" dirty="0" smtClean="0"/>
              <a:t>Add To</a:t>
            </a:r>
            <a:endParaRPr lang="en-US" dirty="0" smtClean="0"/>
          </a:p>
          <a:p>
            <a:endParaRPr lang="en-US" dirty="0" smtClean="0"/>
          </a:p>
          <a:p>
            <a:r>
              <a:rPr lang="en-US" dirty="0" smtClean="0"/>
              <a:t>Discuss other equations that can be made from this problem. http://</a:t>
            </a:r>
            <a:r>
              <a:rPr lang="en-US" dirty="0" err="1" smtClean="0"/>
              <a:t>www.google.com</a:t>
            </a:r>
            <a:r>
              <a:rPr lang="en-US" dirty="0" smtClean="0"/>
              <a:t>/</a:t>
            </a:r>
            <a:r>
              <a:rPr lang="en-US" dirty="0" err="1" smtClean="0"/>
              <a:t>imgres?imgurl</a:t>
            </a:r>
            <a:r>
              <a:rPr lang="en-US" dirty="0" smtClean="0"/>
              <a:t>=http%3A%2F%2Fimgs.tuts.dragoart.com%2Fhow-to-draw-baby-birds_1_000000002312_5.jpg&amp;imgrefurl=http%3A%2F%2Fwww.dragoart.com%2Ftuts%2F2312%2F1%2F1%2Fhow-to-draw-baby-birds.htm&amp;h=1494&amp;w=1188&amp;tbnid=Yf2O6fnCwdfWAM%3A&amp;zoom=1&amp;docid=jqGFQ2TAWHY2VM&amp;ei=xZ9iVJHqI6zHsQSAsoCoCQ&amp;tbm=</a:t>
            </a:r>
            <a:r>
              <a:rPr lang="en-US" dirty="0" err="1" smtClean="0"/>
              <a:t>isch&amp;ved</a:t>
            </a:r>
            <a:r>
              <a:rPr lang="en-US" dirty="0" smtClean="0"/>
              <a:t>=0CFQQMygbMBs&amp;iact=</a:t>
            </a:r>
            <a:r>
              <a:rPr lang="en-US" dirty="0" err="1" smtClean="0"/>
              <a:t>rc&amp;uact</a:t>
            </a:r>
            <a:r>
              <a:rPr lang="en-US" dirty="0" smtClean="0"/>
              <a:t>=3&amp;dur=577&amp;page=2&amp;start=15&amp;ndsp=20</a:t>
            </a:r>
          </a:p>
          <a:p>
            <a:endParaRPr lang="en-US" dirty="0" smtClean="0"/>
          </a:p>
          <a:p>
            <a:r>
              <a:rPr lang="en-US" dirty="0" smtClean="0"/>
              <a:t>Can this be shown in bar/tape</a:t>
            </a:r>
            <a:r>
              <a:rPr lang="en-US" baseline="0" dirty="0" smtClean="0"/>
              <a:t> form? Does the fence lend itself to a representation of the bar/tape representation? Include this in your discussion.</a:t>
            </a:r>
          </a:p>
          <a:p>
            <a:endParaRPr lang="en-US" baseline="0" dirty="0" smtClean="0"/>
          </a:p>
          <a:p>
            <a:r>
              <a:rPr lang="en-US" baseline="0" dirty="0" smtClean="0"/>
              <a:t>Can this problem be changed to a subtraction problem?</a:t>
            </a:r>
            <a:endParaRPr lang="en-US" dirty="0" smtClean="0"/>
          </a:p>
        </p:txBody>
      </p:sp>
      <p:sp>
        <p:nvSpPr>
          <p:cNvPr id="4" name="Slide Number Placeholder 3"/>
          <p:cNvSpPr>
            <a:spLocks noGrp="1"/>
          </p:cNvSpPr>
          <p:nvPr>
            <p:ph type="sldNum" sz="quarter" idx="10"/>
          </p:nvPr>
        </p:nvSpPr>
        <p:spPr/>
        <p:txBody>
          <a:bodyPr/>
          <a:lstStyle/>
          <a:p>
            <a:fld id="{395632C4-17A5-42B0-BFC4-FFC445D6A446}" type="slidenum">
              <a:rPr lang="en-US" smtClean="0"/>
              <a:pPr/>
              <a:t>5</a:t>
            </a:fld>
            <a:endParaRPr lang="en-US"/>
          </a:p>
        </p:txBody>
      </p:sp>
    </p:spTree>
    <p:extLst>
      <p:ext uri="{BB962C8B-B14F-4D97-AF65-F5344CB8AC3E}">
        <p14:creationId xmlns:p14="http://schemas.microsoft.com/office/powerpoint/2010/main" val="1474549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+ 2 = ?</a:t>
            </a:r>
          </a:p>
          <a:p>
            <a:endParaRPr lang="en-US" dirty="0" smtClean="0"/>
          </a:p>
          <a:p>
            <a:r>
              <a:rPr lang="en-US" dirty="0" smtClean="0"/>
              <a:t>Discuss other equations that can be made from this problem.</a:t>
            </a:r>
          </a:p>
          <a:p>
            <a:endParaRPr lang="en-US" dirty="0" smtClean="0"/>
          </a:p>
          <a:p>
            <a:r>
              <a:rPr lang="en-US" dirty="0" smtClean="0"/>
              <a:t>Can this be shown in bar/tape</a:t>
            </a:r>
            <a:r>
              <a:rPr lang="en-US" baseline="0" dirty="0" smtClean="0"/>
              <a:t> form?</a:t>
            </a:r>
          </a:p>
          <a:p>
            <a:endParaRPr lang="en-US" baseline="0" dirty="0" smtClean="0"/>
          </a:p>
          <a:p>
            <a:r>
              <a:rPr lang="en-US" baseline="0" dirty="0" smtClean="0"/>
              <a:t>Can this problem be changed to a subtraction problem?</a:t>
            </a:r>
            <a:endParaRPr lang="en-US" dirty="0" smtClean="0"/>
          </a:p>
        </p:txBody>
      </p:sp>
      <p:sp>
        <p:nvSpPr>
          <p:cNvPr id="4" name="Slide Number Placeholder 3"/>
          <p:cNvSpPr>
            <a:spLocks noGrp="1"/>
          </p:cNvSpPr>
          <p:nvPr>
            <p:ph type="sldNum" sz="quarter" idx="10"/>
          </p:nvPr>
        </p:nvSpPr>
        <p:spPr/>
        <p:txBody>
          <a:bodyPr/>
          <a:lstStyle/>
          <a:p>
            <a:fld id="{395632C4-17A5-42B0-BFC4-FFC445D6A446}" type="slidenum">
              <a:rPr lang="en-US" smtClean="0"/>
              <a:pPr/>
              <a:t>6</a:t>
            </a:fld>
            <a:endParaRPr lang="en-US"/>
          </a:p>
        </p:txBody>
      </p:sp>
    </p:spTree>
    <p:extLst>
      <p:ext uri="{BB962C8B-B14F-4D97-AF65-F5344CB8AC3E}">
        <p14:creationId xmlns:p14="http://schemas.microsoft.com/office/powerpoint/2010/main" val="1474549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objects, drawings, and equations with a symbol for the unknown number to represent the problem</a:t>
            </a:r>
          </a:p>
          <a:p>
            <a:endParaRPr lang="en-US" dirty="0" smtClean="0"/>
          </a:p>
          <a:p>
            <a:r>
              <a:rPr lang="en-US" dirty="0" smtClean="0"/>
              <a:t>Can this be made into a subtraction problem?</a:t>
            </a:r>
          </a:p>
          <a:p>
            <a:endParaRPr lang="en-US" dirty="0" smtClean="0"/>
          </a:p>
          <a:p>
            <a:r>
              <a:rPr lang="en-US" dirty="0" smtClean="0"/>
              <a:t>Have a discussion on what is “How many more” and “ How many less” means</a:t>
            </a:r>
          </a:p>
          <a:p>
            <a:endParaRPr lang="en-US" dirty="0" smtClean="0"/>
          </a:p>
          <a:p>
            <a:r>
              <a:rPr lang="en-US" dirty="0" smtClean="0"/>
              <a:t>Use a ten frame, drawings or manipulatives </a:t>
            </a:r>
            <a:endParaRPr lang="en-US" dirty="0"/>
          </a:p>
        </p:txBody>
      </p:sp>
      <p:sp>
        <p:nvSpPr>
          <p:cNvPr id="4" name="Slide Number Placeholder 3"/>
          <p:cNvSpPr>
            <a:spLocks noGrp="1"/>
          </p:cNvSpPr>
          <p:nvPr>
            <p:ph type="sldNum" sz="quarter" idx="10"/>
          </p:nvPr>
        </p:nvSpPr>
        <p:spPr/>
        <p:txBody>
          <a:bodyPr/>
          <a:lstStyle/>
          <a:p>
            <a:fld id="{395632C4-17A5-42B0-BFC4-FFC445D6A446}" type="slidenum">
              <a:rPr lang="en-US" smtClean="0"/>
              <a:pPr/>
              <a:t>7</a:t>
            </a:fld>
            <a:endParaRPr lang="en-US"/>
          </a:p>
        </p:txBody>
      </p:sp>
    </p:spTree>
    <p:extLst>
      <p:ext uri="{BB962C8B-B14F-4D97-AF65-F5344CB8AC3E}">
        <p14:creationId xmlns:p14="http://schemas.microsoft.com/office/powerpoint/2010/main" val="1574332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develop strategies for adding and subtracting whole numbers based on their prior work with small numbers. </a:t>
            </a:r>
          </a:p>
          <a:p>
            <a:endParaRPr lang="en-US" dirty="0" smtClean="0"/>
          </a:p>
          <a:p>
            <a:r>
              <a:rPr lang="en-US" dirty="0" smtClean="0"/>
              <a:t>Use a ten frame, manipulatives or drawings</a:t>
            </a:r>
          </a:p>
          <a:p>
            <a:endParaRPr lang="en-US" dirty="0" smtClean="0"/>
          </a:p>
          <a:p>
            <a:r>
              <a:rPr lang="en-US" dirty="0" smtClean="0"/>
              <a:t>Can a subtraction problem be made from this problem?</a:t>
            </a:r>
          </a:p>
          <a:p>
            <a:endParaRPr lang="en-US" dirty="0" smtClean="0"/>
          </a:p>
          <a:p>
            <a:r>
              <a:rPr lang="en-US" dirty="0" smtClean="0"/>
              <a:t>Students must think about a quantity that is not physically present and must conceptualize that amount </a:t>
            </a:r>
            <a:endParaRPr lang="en-US" dirty="0"/>
          </a:p>
        </p:txBody>
      </p:sp>
      <p:sp>
        <p:nvSpPr>
          <p:cNvPr id="4" name="Slide Number Placeholder 3"/>
          <p:cNvSpPr>
            <a:spLocks noGrp="1"/>
          </p:cNvSpPr>
          <p:nvPr>
            <p:ph type="sldNum" sz="quarter" idx="10"/>
          </p:nvPr>
        </p:nvSpPr>
        <p:spPr/>
        <p:txBody>
          <a:bodyPr/>
          <a:lstStyle/>
          <a:p>
            <a:fld id="{395632C4-17A5-42B0-BFC4-FFC445D6A446}" type="slidenum">
              <a:rPr lang="en-US" smtClean="0"/>
              <a:pPr/>
              <a:t>8</a:t>
            </a:fld>
            <a:endParaRPr lang="en-US"/>
          </a:p>
        </p:txBody>
      </p:sp>
    </p:spTree>
    <p:extLst>
      <p:ext uri="{BB962C8B-B14F-4D97-AF65-F5344CB8AC3E}">
        <p14:creationId xmlns:p14="http://schemas.microsoft.com/office/powerpoint/2010/main" val="2278795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can extend the sophistication of the methods they used in Kindergarten to add within a larger range. </a:t>
            </a:r>
          </a:p>
          <a:p>
            <a:endParaRPr lang="en-US" dirty="0" smtClean="0"/>
          </a:p>
          <a:p>
            <a:r>
              <a:rPr lang="en-US" dirty="0" smtClean="0"/>
              <a:t>Students can use the Counting on Method</a:t>
            </a:r>
          </a:p>
          <a:p>
            <a:endParaRPr lang="en-US" dirty="0" smtClean="0"/>
          </a:p>
          <a:p>
            <a:r>
              <a:rPr lang="en-US" dirty="0" smtClean="0"/>
              <a:t>Can students use Fact Families to answer the question? </a:t>
            </a:r>
            <a:endParaRPr lang="en-US" dirty="0"/>
          </a:p>
        </p:txBody>
      </p:sp>
      <p:sp>
        <p:nvSpPr>
          <p:cNvPr id="4" name="Slide Number Placeholder 3"/>
          <p:cNvSpPr>
            <a:spLocks noGrp="1"/>
          </p:cNvSpPr>
          <p:nvPr>
            <p:ph type="sldNum" sz="quarter" idx="10"/>
          </p:nvPr>
        </p:nvSpPr>
        <p:spPr/>
        <p:txBody>
          <a:bodyPr/>
          <a:lstStyle/>
          <a:p>
            <a:fld id="{395632C4-17A5-42B0-BFC4-FFC445D6A446}" type="slidenum">
              <a:rPr lang="en-US" smtClean="0"/>
              <a:pPr/>
              <a:t>9</a:t>
            </a:fld>
            <a:endParaRPr lang="en-US"/>
          </a:p>
        </p:txBody>
      </p:sp>
    </p:spTree>
    <p:extLst>
      <p:ext uri="{BB962C8B-B14F-4D97-AF65-F5344CB8AC3E}">
        <p14:creationId xmlns:p14="http://schemas.microsoft.com/office/powerpoint/2010/main" val="293396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1D8F599-3AC2-AF41-B612-39BA1F34E8CE}" type="slidenum">
              <a:rPr lang="en-US">
                <a:latin typeface="Arial" pitchFamily="-112" charset="0"/>
                <a:ea typeface="ＭＳ Ｐゴシック" pitchFamily="-112" charset="-128"/>
                <a:cs typeface="ＭＳ Ｐゴシック" pitchFamily="-112" charset="-128"/>
              </a:rPr>
              <a:pPr/>
              <a:t>10</a:t>
            </a:fld>
            <a:endParaRPr lang="en-US">
              <a:latin typeface="Arial" pitchFamily="-112" charset="0"/>
              <a:ea typeface="ＭＳ Ｐゴシック" pitchFamily="-112" charset="-128"/>
              <a:cs typeface="ＭＳ Ｐゴシック" pitchFamily="-112" charset="-128"/>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dirty="0" smtClean="0">
                <a:latin typeface="Arial" pitchFamily="-112" charset="0"/>
                <a:ea typeface="ＭＳ Ｐゴシック" pitchFamily="-112" charset="-128"/>
                <a:cs typeface="ＭＳ Ｐゴシック" pitchFamily="-112" charset="-128"/>
              </a:rPr>
              <a:t>Working backwards from the 19 pets, students may use different methods to determine the number of rabbits. </a:t>
            </a:r>
          </a:p>
          <a:p>
            <a:pPr eaLnBrk="1" hangingPunct="1"/>
            <a:endParaRPr lang="en-US" baseline="0" dirty="0" smtClean="0">
              <a:latin typeface="Arial" pitchFamily="-112" charset="0"/>
              <a:ea typeface="ＭＳ Ｐゴシック" pitchFamily="-112" charset="-128"/>
              <a:cs typeface="ＭＳ Ｐゴシック" pitchFamily="-112" charset="-128"/>
            </a:endParaRPr>
          </a:p>
          <a:p>
            <a:pPr eaLnBrk="1" hangingPunct="1"/>
            <a:r>
              <a:rPr lang="en-US" baseline="0" dirty="0" smtClean="0">
                <a:latin typeface="Arial" pitchFamily="-112" charset="0"/>
                <a:ea typeface="ＭＳ Ｐゴシック" pitchFamily="-112" charset="-128"/>
                <a:cs typeface="ＭＳ Ｐゴシック" pitchFamily="-112" charset="-128"/>
              </a:rPr>
              <a:t>Students can use counters, base ten blocks, ten frame, drawings </a:t>
            </a:r>
          </a:p>
          <a:p>
            <a:pPr eaLnBrk="1" hangingPunct="1"/>
            <a:endParaRPr lang="en-US" baseline="0" dirty="0" smtClean="0">
              <a:latin typeface="Arial" pitchFamily="-112" charset="0"/>
              <a:ea typeface="ＭＳ Ｐゴシック" pitchFamily="-112" charset="-128"/>
              <a:cs typeface="ＭＳ Ｐゴシック" pitchFamily="-112" charset="-128"/>
            </a:endParaRPr>
          </a:p>
          <a:p>
            <a:pPr eaLnBrk="1" hangingPunct="1"/>
            <a:r>
              <a:rPr lang="en-US" baseline="0" dirty="0" smtClean="0">
                <a:latin typeface="Arial" pitchFamily="-112" charset="0"/>
                <a:ea typeface="ＭＳ Ｐゴシック" pitchFamily="-112" charset="-128"/>
                <a:cs typeface="ＭＳ Ｐゴシック" pitchFamily="-112" charset="-128"/>
              </a:rPr>
              <a:t>Compare a variety of solution strategies</a:t>
            </a:r>
          </a:p>
          <a:p>
            <a:pPr eaLnBrk="1" hangingPunct="1"/>
            <a:endParaRPr lang="en-US" baseline="0" dirty="0" smtClean="0">
              <a:latin typeface="Arial" pitchFamily="-112" charset="0"/>
              <a:ea typeface="ＭＳ Ｐゴシック" pitchFamily="-112" charset="-128"/>
              <a:cs typeface="ＭＳ Ｐゴシック" pitchFamily="-112" charset="-128"/>
            </a:endParaRPr>
          </a:p>
          <a:p>
            <a:pPr eaLnBrk="1" hangingPunct="1"/>
            <a:r>
              <a:rPr lang="en-US" baseline="0" dirty="0" smtClean="0">
                <a:latin typeface="Arial" pitchFamily="-112" charset="0"/>
                <a:ea typeface="ＭＳ Ｐゴシック" pitchFamily="-112" charset="-128"/>
                <a:cs typeface="ＭＳ Ｐゴシック" pitchFamily="-112" charset="-128"/>
              </a:rPr>
              <a:t>19-3=   </a:t>
            </a:r>
            <a:endParaRPr lang="en-US" dirty="0" smtClean="0">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611821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66EC7F0-2EB2-4A6C-ABE2-B5696F5EA329}" type="datetimeFigureOut">
              <a:rPr lang="en-US" smtClean="0"/>
              <a:pPr/>
              <a:t>11/12/14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4B152C6-BE47-41C8-99A8-B2488325E47D}"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EC7F0-2EB2-4A6C-ABE2-B5696F5EA329}" type="datetimeFigureOut">
              <a:rPr lang="en-US" smtClean="0"/>
              <a:pPr/>
              <a:t>11/12/14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152C6-BE47-41C8-99A8-B2488325E4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EC7F0-2EB2-4A6C-ABE2-B5696F5EA329}" type="datetimeFigureOut">
              <a:rPr lang="en-US" smtClean="0"/>
              <a:pPr/>
              <a:t>11/12/14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152C6-BE47-41C8-99A8-B2488325E4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6EC7F0-2EB2-4A6C-ABE2-B5696F5EA329}" type="datetimeFigureOut">
              <a:rPr lang="en-US" smtClean="0"/>
              <a:pPr/>
              <a:t>11/12/14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152C6-BE47-41C8-99A8-B2488325E4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EC7F0-2EB2-4A6C-ABE2-B5696F5EA329}" type="datetimeFigureOut">
              <a:rPr lang="en-US" smtClean="0"/>
              <a:pPr/>
              <a:t>11/12/14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152C6-BE47-41C8-99A8-B2488325E4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66EC7F0-2EB2-4A6C-ABE2-B5696F5EA329}" type="datetimeFigureOut">
              <a:rPr lang="en-US" smtClean="0"/>
              <a:pPr/>
              <a:t>11/12/14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152C6-BE47-41C8-99A8-B2488325E47D}"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6EC7F0-2EB2-4A6C-ABE2-B5696F5EA329}" type="datetimeFigureOut">
              <a:rPr lang="en-US" smtClean="0"/>
              <a:pPr/>
              <a:t>11/12/14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152C6-BE47-41C8-99A8-B2488325E4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6EC7F0-2EB2-4A6C-ABE2-B5696F5EA329}" type="datetimeFigureOut">
              <a:rPr lang="en-US" smtClean="0"/>
              <a:pPr/>
              <a:t>11/12/14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152C6-BE47-41C8-99A8-B2488325E4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EC7F0-2EB2-4A6C-ABE2-B5696F5EA329}" type="datetimeFigureOut">
              <a:rPr lang="en-US" smtClean="0"/>
              <a:pPr/>
              <a:t>11/12/14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152C6-BE47-41C8-99A8-B2488325E4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66EC7F0-2EB2-4A6C-ABE2-B5696F5EA329}" type="datetimeFigureOut">
              <a:rPr lang="en-US" smtClean="0"/>
              <a:pPr/>
              <a:t>11/12/14</a:t>
            </a:fld>
            <a:endParaRPr lang="en-US"/>
          </a:p>
        </p:txBody>
      </p:sp>
      <p:sp>
        <p:nvSpPr>
          <p:cNvPr id="7" name="Slide Number Placeholder 6"/>
          <p:cNvSpPr>
            <a:spLocks noGrp="1"/>
          </p:cNvSpPr>
          <p:nvPr>
            <p:ph type="sldNum" sz="quarter" idx="12"/>
          </p:nvPr>
        </p:nvSpPr>
        <p:spPr/>
        <p:txBody>
          <a:bodyPr/>
          <a:lstStyle/>
          <a:p>
            <a:fld id="{F4B152C6-BE47-41C8-99A8-B2488325E47D}"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EC7F0-2EB2-4A6C-ABE2-B5696F5EA329}" type="datetimeFigureOut">
              <a:rPr lang="en-US" smtClean="0"/>
              <a:pPr/>
              <a:t>11/12/14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F4B152C6-BE47-41C8-99A8-B2488325E4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66EC7F0-2EB2-4A6C-ABE2-B5696F5EA329}" type="datetimeFigureOut">
              <a:rPr lang="en-US" smtClean="0"/>
              <a:pPr/>
              <a:t>11/12/14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4B152C6-BE47-41C8-99A8-B2488325E4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1.OA.1</a:t>
            </a:r>
            <a:endParaRPr lang="en-US" dirty="0"/>
          </a:p>
        </p:txBody>
      </p:sp>
      <p:sp>
        <p:nvSpPr>
          <p:cNvPr id="3" name="Subtitle 2"/>
          <p:cNvSpPr>
            <a:spLocks noGrp="1"/>
          </p:cNvSpPr>
          <p:nvPr>
            <p:ph type="subTitle" idx="1"/>
          </p:nvPr>
        </p:nvSpPr>
        <p:spPr/>
        <p:txBody>
          <a:bodyPr/>
          <a:lstStyle/>
          <a:p>
            <a:r>
              <a:rPr lang="en-US" dirty="0" smtClean="0"/>
              <a:t>Word problems</a:t>
            </a:r>
          </a:p>
          <a:p>
            <a:r>
              <a:rPr lang="en-US" sz="1600" dirty="0" smtClean="0"/>
              <a:t>Addition/subtraction within </a:t>
            </a:r>
            <a:r>
              <a:rPr lang="en-US" sz="1600" dirty="0"/>
              <a:t>2</a:t>
            </a:r>
            <a:r>
              <a:rPr lang="en-US" sz="1600" dirty="0" smtClean="0"/>
              <a:t>0 </a:t>
            </a:r>
            <a:endParaRPr lang="en-US" sz="1600" dirty="0"/>
          </a:p>
        </p:txBody>
      </p:sp>
    </p:spTree>
    <p:extLst>
      <p:ext uri="{BB962C8B-B14F-4D97-AF65-F5344CB8AC3E}">
        <p14:creationId xmlns:p14="http://schemas.microsoft.com/office/powerpoint/2010/main" val="23208738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066800" y="990600"/>
            <a:ext cx="6324600" cy="954107"/>
          </a:xfrm>
          <a:prstGeom prst="rect">
            <a:avLst/>
          </a:prstGeom>
          <a:noFill/>
        </p:spPr>
        <p:txBody>
          <a:bodyPr wrap="square" rtlCol="0">
            <a:spAutoFit/>
          </a:bodyPr>
          <a:lstStyle/>
          <a:p>
            <a:pPr algn="ctr"/>
            <a:r>
              <a:rPr lang="en-US" sz="2800" dirty="0" smtClean="0"/>
              <a:t>Charlotte counted 19 pets in the </a:t>
            </a:r>
          </a:p>
          <a:p>
            <a:pPr algn="ctr"/>
            <a:r>
              <a:rPr lang="en-US" sz="2800" dirty="0" smtClean="0"/>
              <a:t>Animal Crackers Pet Shop.</a:t>
            </a:r>
            <a:endParaRPr lang="en-US" sz="2800" dirty="0"/>
          </a:p>
        </p:txBody>
      </p:sp>
      <p:sp>
        <p:nvSpPr>
          <p:cNvPr id="26" name="TextBox 25"/>
          <p:cNvSpPr txBox="1"/>
          <p:nvPr/>
        </p:nvSpPr>
        <p:spPr>
          <a:xfrm>
            <a:off x="1066800" y="4419600"/>
            <a:ext cx="7010400" cy="954107"/>
          </a:xfrm>
          <a:prstGeom prst="rect">
            <a:avLst/>
          </a:prstGeom>
          <a:noFill/>
        </p:spPr>
        <p:txBody>
          <a:bodyPr wrap="square" rtlCol="0">
            <a:spAutoFit/>
          </a:bodyPr>
          <a:lstStyle/>
          <a:p>
            <a:r>
              <a:rPr lang="en-US" sz="2800" dirty="0" smtClean="0"/>
              <a:t>She saw 16 puppies and and 3 kittens. How many rabbits did she see?</a:t>
            </a:r>
            <a:endParaRPr lang="en-US" sz="2800" dirty="0"/>
          </a:p>
        </p:txBody>
      </p:sp>
      <p:pic>
        <p:nvPicPr>
          <p:cNvPr id="2" name="Picture 1"/>
          <p:cNvPicPr>
            <a:picLocks noChangeAspect="1"/>
          </p:cNvPicPr>
          <p:nvPr/>
        </p:nvPicPr>
        <p:blipFill>
          <a:blip r:embed="rId3"/>
          <a:stretch>
            <a:fillRect/>
          </a:stretch>
        </p:blipFill>
        <p:spPr>
          <a:xfrm>
            <a:off x="1066800" y="2133600"/>
            <a:ext cx="1432460" cy="1854200"/>
          </a:xfrm>
          <a:prstGeom prst="rect">
            <a:avLst/>
          </a:prstGeom>
        </p:spPr>
      </p:pic>
      <p:pic>
        <p:nvPicPr>
          <p:cNvPr id="3" name="Picture 2"/>
          <p:cNvPicPr>
            <a:picLocks noChangeAspect="1"/>
          </p:cNvPicPr>
          <p:nvPr/>
        </p:nvPicPr>
        <p:blipFill>
          <a:blip r:embed="rId4"/>
          <a:stretch>
            <a:fillRect/>
          </a:stretch>
        </p:blipFill>
        <p:spPr>
          <a:xfrm>
            <a:off x="3352800" y="2133600"/>
            <a:ext cx="2197100" cy="1957081"/>
          </a:xfrm>
          <a:prstGeom prst="rect">
            <a:avLst/>
          </a:prstGeom>
        </p:spPr>
      </p:pic>
      <p:pic>
        <p:nvPicPr>
          <p:cNvPr id="4" name="Picture 3"/>
          <p:cNvPicPr>
            <a:picLocks noChangeAspect="1"/>
          </p:cNvPicPr>
          <p:nvPr/>
        </p:nvPicPr>
        <p:blipFill>
          <a:blip r:embed="rId5"/>
          <a:stretch>
            <a:fillRect/>
          </a:stretch>
        </p:blipFill>
        <p:spPr>
          <a:xfrm>
            <a:off x="6172200" y="1905000"/>
            <a:ext cx="1583546" cy="2349500"/>
          </a:xfrm>
          <a:prstGeom prst="rect">
            <a:avLst/>
          </a:prstGeom>
        </p:spPr>
      </p:pic>
    </p:spTree>
    <p:extLst>
      <p:ext uri="{BB962C8B-B14F-4D97-AF65-F5344CB8AC3E}">
        <p14:creationId xmlns:p14="http://schemas.microsoft.com/office/powerpoint/2010/main" val="1602711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838200"/>
            <a:ext cx="6777317" cy="1828800"/>
          </a:xfrm>
        </p:spPr>
        <p:txBody>
          <a:bodyPr>
            <a:normAutofit/>
          </a:bodyPr>
          <a:lstStyle/>
          <a:p>
            <a:pPr marL="45720" indent="0" algn="ctr">
              <a:buNone/>
            </a:pPr>
            <a:r>
              <a:rPr lang="en-US" dirty="0"/>
              <a:t>Kevin has a lot of footballs. He received 4 footballs for his birthday. Now he has 10 footballs. How many footballs did Kevin have before his birthday? </a:t>
            </a:r>
          </a:p>
          <a:p>
            <a:pPr marL="68580" indent="0" algn="ctr">
              <a:buNone/>
            </a:pPr>
            <a:endParaRPr lang="en-US" dirty="0"/>
          </a:p>
        </p:txBody>
      </p:sp>
      <p:sp>
        <p:nvSpPr>
          <p:cNvPr id="8" name="TextBox 7"/>
          <p:cNvSpPr txBox="1"/>
          <p:nvPr/>
        </p:nvSpPr>
        <p:spPr>
          <a:xfrm rot="10800000" flipV="1">
            <a:off x="4572000" y="2895600"/>
            <a:ext cx="3440144"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4 + ? = 10</a:t>
            </a:r>
            <a:endParaRPr lang="en-US" sz="44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stretch>
            <a:fillRect/>
          </a:stretch>
        </p:blipFill>
        <p:spPr>
          <a:xfrm>
            <a:off x="3276600" y="4038600"/>
            <a:ext cx="4957913" cy="1865046"/>
          </a:xfrm>
          <a:prstGeom prst="rect">
            <a:avLst/>
          </a:prstGeom>
        </p:spPr>
      </p:pic>
      <p:pic>
        <p:nvPicPr>
          <p:cNvPr id="14" name="Picture 13"/>
          <p:cNvPicPr>
            <a:picLocks noChangeAspect="1"/>
          </p:cNvPicPr>
          <p:nvPr/>
        </p:nvPicPr>
        <p:blipFill>
          <a:blip r:embed="rId4"/>
          <a:stretch>
            <a:fillRect/>
          </a:stretch>
        </p:blipFill>
        <p:spPr>
          <a:xfrm>
            <a:off x="838200" y="2438400"/>
            <a:ext cx="2461642" cy="2461642"/>
          </a:xfrm>
          <a:prstGeom prst="rect">
            <a:avLst/>
          </a:prstGeom>
        </p:spPr>
      </p:pic>
    </p:spTree>
    <p:extLst>
      <p:ext uri="{BB962C8B-B14F-4D97-AF65-F5344CB8AC3E}">
        <p14:creationId xmlns:p14="http://schemas.microsoft.com/office/powerpoint/2010/main" val="218099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66800"/>
            <a:ext cx="7262308" cy="4800600"/>
          </a:xfrm>
        </p:spPr>
        <p:txBody>
          <a:bodyPr/>
          <a:lstStyle/>
          <a:p>
            <a:pPr marL="68580" indent="0" algn="ctr">
              <a:buNone/>
            </a:pPr>
            <a:r>
              <a:rPr lang="en-US" dirty="0" smtClean="0"/>
              <a:t>Lola the Hen had 15 chicks.  Then 3 chicks hatched.  How many chicks does Hannah the </a:t>
            </a:r>
            <a:r>
              <a:rPr lang="en-US" smtClean="0"/>
              <a:t>Hen have now</a:t>
            </a:r>
            <a:r>
              <a:rPr lang="en-US" dirty="0" smtClean="0"/>
              <a: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622675" y="2570782"/>
            <a:ext cx="575795" cy="107961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335" y="2585894"/>
            <a:ext cx="577388" cy="10826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90857" y="2521634"/>
            <a:ext cx="646488" cy="1212165"/>
          </a:xfrm>
          <a:prstGeom prst="rect">
            <a:avLst/>
          </a:prstGeom>
        </p:spPr>
      </p:pic>
      <p:sp>
        <p:nvSpPr>
          <p:cNvPr id="8" name="TextBox 7"/>
          <p:cNvSpPr txBox="1"/>
          <p:nvPr/>
        </p:nvSpPr>
        <p:spPr>
          <a:xfrm>
            <a:off x="5088428" y="2819400"/>
            <a:ext cx="3369772" cy="830997"/>
          </a:xfrm>
          <a:prstGeom prst="rect">
            <a:avLst/>
          </a:prstGeom>
          <a:noFill/>
        </p:spPr>
        <p:txBody>
          <a:bodyPr wrap="square" rtlCol="0">
            <a:spAutoFit/>
          </a:bodyPr>
          <a:lstStyle/>
          <a:p>
            <a:r>
              <a:rPr lang="en-US" sz="4800" dirty="0" smtClean="0">
                <a:latin typeface="Arial" panose="020B0604020202020204" pitchFamily="34" charset="0"/>
                <a:cs typeface="Arial" panose="020B0604020202020204" pitchFamily="34" charset="0"/>
              </a:rPr>
              <a:t>15 + 3 = ?</a:t>
            </a:r>
            <a:endParaRPr lang="en-US" sz="4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3000218" y="2503984"/>
            <a:ext cx="646232" cy="1213209"/>
          </a:xfrm>
          <a:prstGeom prst="rect">
            <a:avLst/>
          </a:prstGeom>
        </p:spPr>
      </p:pic>
      <p:pic>
        <p:nvPicPr>
          <p:cNvPr id="9" name="Picture 8"/>
          <p:cNvPicPr>
            <a:picLocks noChangeAspect="1"/>
          </p:cNvPicPr>
          <p:nvPr/>
        </p:nvPicPr>
        <p:blipFill>
          <a:blip r:embed="rId4"/>
          <a:stretch>
            <a:fillRect/>
          </a:stretch>
        </p:blipFill>
        <p:spPr>
          <a:xfrm>
            <a:off x="753606" y="3935718"/>
            <a:ext cx="646232" cy="1213209"/>
          </a:xfrm>
          <a:prstGeom prst="rect">
            <a:avLst/>
          </a:prstGeom>
        </p:spPr>
      </p:pic>
      <p:pic>
        <p:nvPicPr>
          <p:cNvPr id="10" name="Picture 9"/>
          <p:cNvPicPr>
            <a:picLocks noChangeAspect="1"/>
          </p:cNvPicPr>
          <p:nvPr/>
        </p:nvPicPr>
        <p:blipFill>
          <a:blip r:embed="rId4"/>
          <a:stretch>
            <a:fillRect/>
          </a:stretch>
        </p:blipFill>
        <p:spPr>
          <a:xfrm>
            <a:off x="3832080" y="2503984"/>
            <a:ext cx="646232" cy="1213209"/>
          </a:xfrm>
          <a:prstGeom prst="rect">
            <a:avLst/>
          </a:prstGeom>
        </p:spPr>
      </p:pic>
      <p:pic>
        <p:nvPicPr>
          <p:cNvPr id="11" name="Picture 10"/>
          <p:cNvPicPr>
            <a:picLocks noChangeAspect="1"/>
          </p:cNvPicPr>
          <p:nvPr/>
        </p:nvPicPr>
        <p:blipFill>
          <a:blip r:embed="rId4"/>
          <a:stretch>
            <a:fillRect/>
          </a:stretch>
        </p:blipFill>
        <p:spPr>
          <a:xfrm>
            <a:off x="1552238" y="3717193"/>
            <a:ext cx="646232" cy="1213209"/>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975520" y="3751994"/>
            <a:ext cx="646488" cy="1212165"/>
          </a:xfrm>
          <a:prstGeom prst="rect">
            <a:avLst/>
          </a:prstGeom>
        </p:spPr>
      </p:pic>
      <p:pic>
        <p:nvPicPr>
          <p:cNvPr id="13" name="Picture 12"/>
          <p:cNvPicPr>
            <a:picLocks noChangeAspect="1"/>
          </p:cNvPicPr>
          <p:nvPr/>
        </p:nvPicPr>
        <p:blipFill>
          <a:blip r:embed="rId4"/>
          <a:stretch>
            <a:fillRect/>
          </a:stretch>
        </p:blipFill>
        <p:spPr>
          <a:xfrm>
            <a:off x="2208271" y="5136636"/>
            <a:ext cx="646232" cy="1213209"/>
          </a:xfrm>
          <a:prstGeom prst="rect">
            <a:avLst/>
          </a:prstGeom>
        </p:spPr>
      </p:pic>
      <p:pic>
        <p:nvPicPr>
          <p:cNvPr id="14" name="Picture 13"/>
          <p:cNvPicPr>
            <a:picLocks noChangeAspect="1"/>
          </p:cNvPicPr>
          <p:nvPr/>
        </p:nvPicPr>
        <p:blipFill>
          <a:blip r:embed="rId4"/>
          <a:stretch>
            <a:fillRect/>
          </a:stretch>
        </p:blipFill>
        <p:spPr>
          <a:xfrm>
            <a:off x="1488305" y="5083066"/>
            <a:ext cx="646232" cy="1213209"/>
          </a:xfrm>
          <a:prstGeom prst="rect">
            <a:avLst/>
          </a:prstGeom>
        </p:spPr>
      </p:pic>
      <p:pic>
        <p:nvPicPr>
          <p:cNvPr id="15" name="Picture 14"/>
          <p:cNvPicPr>
            <a:picLocks noChangeAspect="1"/>
          </p:cNvPicPr>
          <p:nvPr/>
        </p:nvPicPr>
        <p:blipFill>
          <a:blip r:embed="rId4"/>
          <a:stretch>
            <a:fillRect/>
          </a:stretch>
        </p:blipFill>
        <p:spPr>
          <a:xfrm>
            <a:off x="720376" y="5188633"/>
            <a:ext cx="646232" cy="1213209"/>
          </a:xfrm>
          <a:prstGeom prst="rect">
            <a:avLst/>
          </a:prstGeom>
        </p:spPr>
      </p:pic>
      <p:pic>
        <p:nvPicPr>
          <p:cNvPr id="16" name="Picture 15"/>
          <p:cNvPicPr>
            <a:picLocks noChangeAspect="1"/>
          </p:cNvPicPr>
          <p:nvPr/>
        </p:nvPicPr>
        <p:blipFill>
          <a:blip r:embed="rId4"/>
          <a:stretch>
            <a:fillRect/>
          </a:stretch>
        </p:blipFill>
        <p:spPr>
          <a:xfrm>
            <a:off x="2278381" y="3741223"/>
            <a:ext cx="646232" cy="1213209"/>
          </a:xfrm>
          <a:prstGeom prst="rect">
            <a:avLst/>
          </a:prstGeom>
        </p:spPr>
      </p:pic>
      <p:pic>
        <p:nvPicPr>
          <p:cNvPr id="18" name="Picture 17"/>
          <p:cNvPicPr>
            <a:picLocks noChangeAspect="1"/>
          </p:cNvPicPr>
          <p:nvPr/>
        </p:nvPicPr>
        <p:blipFill>
          <a:blip r:embed="rId4"/>
          <a:stretch>
            <a:fillRect/>
          </a:stretch>
        </p:blipFill>
        <p:spPr>
          <a:xfrm>
            <a:off x="7162800" y="3852127"/>
            <a:ext cx="646232" cy="1213209"/>
          </a:xfrm>
          <a:prstGeom prst="rect">
            <a:avLst/>
          </a:prstGeom>
        </p:spPr>
      </p:pic>
      <p:pic>
        <p:nvPicPr>
          <p:cNvPr id="19" name="Picture 18"/>
          <p:cNvPicPr>
            <a:picLocks noChangeAspect="1"/>
          </p:cNvPicPr>
          <p:nvPr/>
        </p:nvPicPr>
        <p:blipFill>
          <a:blip r:embed="rId4"/>
          <a:stretch>
            <a:fillRect/>
          </a:stretch>
        </p:blipFill>
        <p:spPr>
          <a:xfrm>
            <a:off x="5566576" y="3750950"/>
            <a:ext cx="646232" cy="1213209"/>
          </a:xfrm>
          <a:prstGeom prst="rect">
            <a:avLst/>
          </a:prstGeom>
        </p:spPr>
      </p:pic>
      <p:pic>
        <p:nvPicPr>
          <p:cNvPr id="20" name="Picture 19"/>
          <p:cNvPicPr>
            <a:picLocks noChangeAspect="1"/>
          </p:cNvPicPr>
          <p:nvPr/>
        </p:nvPicPr>
        <p:blipFill>
          <a:blip r:embed="rId4"/>
          <a:stretch>
            <a:fillRect/>
          </a:stretch>
        </p:blipFill>
        <p:spPr>
          <a:xfrm>
            <a:off x="6342916" y="3865476"/>
            <a:ext cx="646232" cy="1213209"/>
          </a:xfrm>
          <a:prstGeom prst="rect">
            <a:avLst/>
          </a:prstGeom>
        </p:spPr>
      </p:pic>
      <p:pic>
        <p:nvPicPr>
          <p:cNvPr id="21" name="Picture 20"/>
          <p:cNvPicPr>
            <a:picLocks noChangeAspect="1"/>
          </p:cNvPicPr>
          <p:nvPr/>
        </p:nvPicPr>
        <p:blipFill>
          <a:blip r:embed="rId4"/>
          <a:stretch>
            <a:fillRect/>
          </a:stretch>
        </p:blipFill>
        <p:spPr>
          <a:xfrm>
            <a:off x="3792165" y="5183357"/>
            <a:ext cx="646232" cy="1213209"/>
          </a:xfrm>
          <a:prstGeom prst="rect">
            <a:avLst/>
          </a:prstGeom>
        </p:spPr>
      </p:pic>
      <p:pic>
        <p:nvPicPr>
          <p:cNvPr id="22" name="Picture 21"/>
          <p:cNvPicPr>
            <a:picLocks noChangeAspect="1"/>
          </p:cNvPicPr>
          <p:nvPr/>
        </p:nvPicPr>
        <p:blipFill>
          <a:blip r:embed="rId4"/>
          <a:stretch>
            <a:fillRect/>
          </a:stretch>
        </p:blipFill>
        <p:spPr>
          <a:xfrm>
            <a:off x="3747584" y="3750950"/>
            <a:ext cx="646232" cy="1213209"/>
          </a:xfrm>
          <a:prstGeom prst="rect">
            <a:avLst/>
          </a:prstGeom>
        </p:spPr>
      </p:pic>
      <p:pic>
        <p:nvPicPr>
          <p:cNvPr id="23" name="Picture 22"/>
          <p:cNvPicPr>
            <a:picLocks noChangeAspect="1"/>
          </p:cNvPicPr>
          <p:nvPr/>
        </p:nvPicPr>
        <p:blipFill>
          <a:blip r:embed="rId4"/>
          <a:stretch>
            <a:fillRect/>
          </a:stretch>
        </p:blipFill>
        <p:spPr>
          <a:xfrm>
            <a:off x="3000218" y="5136635"/>
            <a:ext cx="646232" cy="1213209"/>
          </a:xfrm>
          <a:prstGeom prst="rect">
            <a:avLst/>
          </a:prstGeom>
        </p:spPr>
      </p:pic>
    </p:spTree>
    <p:extLst>
      <p:ext uri="{BB962C8B-B14F-4D97-AF65-F5344CB8AC3E}">
        <p14:creationId xmlns:p14="http://schemas.microsoft.com/office/powerpoint/2010/main" val="2268235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1143000"/>
          </a:xfrm>
        </p:spPr>
        <p:txBody>
          <a:bodyPr/>
          <a:lstStyle/>
          <a:p>
            <a:pPr algn="ctr"/>
            <a:r>
              <a:rPr lang="en-US" b="1" dirty="0"/>
              <a:t>1.OA.</a:t>
            </a:r>
            <a:r>
              <a:rPr lang="en-US" b="1" dirty="0" smtClean="0"/>
              <a:t>1 Standard</a:t>
            </a:r>
            <a:endParaRPr lang="en-US" b="1" dirty="0"/>
          </a:p>
        </p:txBody>
      </p:sp>
      <p:sp>
        <p:nvSpPr>
          <p:cNvPr id="3" name="Content Placeholder 2"/>
          <p:cNvSpPr>
            <a:spLocks noGrp="1"/>
          </p:cNvSpPr>
          <p:nvPr>
            <p:ph idx="1"/>
          </p:nvPr>
        </p:nvSpPr>
        <p:spPr>
          <a:xfrm>
            <a:off x="1219200" y="1981200"/>
            <a:ext cx="6777317" cy="3508977"/>
          </a:xfrm>
        </p:spPr>
        <p:txBody>
          <a:bodyPr/>
          <a:lstStyle/>
          <a:p>
            <a:pPr marL="68580" indent="0" algn="ctr">
              <a:buNone/>
            </a:pPr>
            <a:r>
              <a:rPr lang="en-US" dirty="0"/>
              <a:t>Use addition and subtraction within 20 to solve word problems involving situations of adding to, taking from, putting together, taking apart, and comparing, with unknowns in all positions, e.g., by using objects, drawings, and equations with a symbol for the unknown number to represent the problem.</a:t>
            </a:r>
          </a:p>
        </p:txBody>
      </p:sp>
    </p:spTree>
    <p:extLst>
      <p:ext uri="{BB962C8B-B14F-4D97-AF65-F5344CB8AC3E}">
        <p14:creationId xmlns:p14="http://schemas.microsoft.com/office/powerpoint/2010/main" val="170224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447800"/>
            <a:ext cx="6777317" cy="4384829"/>
          </a:xfrm>
        </p:spPr>
        <p:txBody>
          <a:bodyPr>
            <a:normAutofit/>
          </a:bodyPr>
          <a:lstStyle/>
          <a:p>
            <a:pPr marL="68580" indent="0">
              <a:buNone/>
            </a:pPr>
            <a:r>
              <a:rPr lang="en-US" dirty="0" smtClean="0"/>
              <a:t>John saw 3 cars on the street. Soon, 4 more cars arrived. How many cars are now on the street?</a:t>
            </a:r>
          </a:p>
          <a:p>
            <a:pPr marL="68580" indent="0">
              <a:buNone/>
            </a:pPr>
            <a:endParaRPr lang="en-US" dirty="0"/>
          </a:p>
          <a:p>
            <a:pPr marL="68580" indent="0">
              <a:buNone/>
            </a:pPr>
            <a:endParaRPr lang="en-US" dirty="0" smtClean="0"/>
          </a:p>
          <a:p>
            <a:pPr marL="68580" indent="0">
              <a:buNone/>
            </a:pPr>
            <a:endParaRPr lang="en-US" dirty="0"/>
          </a:p>
          <a:p>
            <a:pPr marL="68580" indent="0">
              <a:buNone/>
            </a:pPr>
            <a:endParaRPr lang="en-US" dirty="0" smtClean="0"/>
          </a:p>
          <a:p>
            <a:pPr marL="68580" indent="0">
              <a:buNone/>
            </a:pPr>
            <a:r>
              <a:rPr lang="en-US" sz="4800" dirty="0"/>
              <a:t> </a:t>
            </a:r>
            <a:r>
              <a:rPr lang="en-US" sz="4800" dirty="0" smtClean="0"/>
              <a:t>     </a:t>
            </a:r>
            <a:r>
              <a:rPr lang="en-US" sz="4800" dirty="0" smtClean="0">
                <a:latin typeface="Arial" panose="020B0604020202020204" pitchFamily="34" charset="0"/>
                <a:cs typeface="Arial" panose="020B0604020202020204" pitchFamily="34" charset="0"/>
              </a:rPr>
              <a:t>3       +     4    =    ?</a:t>
            </a:r>
            <a:endParaRPr lang="en-US" sz="4800" dirty="0">
              <a:latin typeface="Arial" panose="020B0604020202020204" pitchFamily="34" charset="0"/>
              <a:cs typeface="Arial" panose="020B0604020202020204" pitchFamily="34" charset="0"/>
            </a:endParaRPr>
          </a:p>
        </p:txBody>
      </p:sp>
      <p:pic>
        <p:nvPicPr>
          <p:cNvPr id="6" name="Picture 5" descr="thumb_auto_gren_sedan.png"/>
          <p:cNvPicPr>
            <a:picLocks noChangeAspect="1"/>
          </p:cNvPicPr>
          <p:nvPr/>
        </p:nvPicPr>
        <p:blipFill>
          <a:blip r:embed="rId3"/>
          <a:stretch>
            <a:fillRect/>
          </a:stretch>
        </p:blipFill>
        <p:spPr>
          <a:xfrm>
            <a:off x="1143000" y="2667000"/>
            <a:ext cx="1016000" cy="762000"/>
          </a:xfrm>
          <a:prstGeom prst="rect">
            <a:avLst/>
          </a:prstGeom>
        </p:spPr>
      </p:pic>
      <p:pic>
        <p:nvPicPr>
          <p:cNvPr id="7" name="Picture 6" descr="thumb_auto_car_Acura.png"/>
          <p:cNvPicPr>
            <a:picLocks noChangeAspect="1"/>
          </p:cNvPicPr>
          <p:nvPr/>
        </p:nvPicPr>
        <p:blipFill>
          <a:blip r:embed="rId4"/>
          <a:stretch>
            <a:fillRect/>
          </a:stretch>
        </p:blipFill>
        <p:spPr>
          <a:xfrm>
            <a:off x="5638800" y="2743200"/>
            <a:ext cx="1045882" cy="533400"/>
          </a:xfrm>
          <a:prstGeom prst="rect">
            <a:avLst/>
          </a:prstGeom>
        </p:spPr>
      </p:pic>
      <p:pic>
        <p:nvPicPr>
          <p:cNvPr id="8" name="Picture 7" descr="thumb_auto_car_1.png"/>
          <p:cNvPicPr>
            <a:picLocks noChangeAspect="1"/>
          </p:cNvPicPr>
          <p:nvPr/>
        </p:nvPicPr>
        <p:blipFill>
          <a:blip r:embed="rId5"/>
          <a:stretch>
            <a:fillRect/>
          </a:stretch>
        </p:blipFill>
        <p:spPr>
          <a:xfrm>
            <a:off x="6019800" y="3505200"/>
            <a:ext cx="1016452" cy="325265"/>
          </a:xfrm>
          <a:prstGeom prst="rect">
            <a:avLst/>
          </a:prstGeom>
        </p:spPr>
      </p:pic>
      <p:pic>
        <p:nvPicPr>
          <p:cNvPr id="9" name="Picture 8" descr="thumb_auto_car_Mazda.png"/>
          <p:cNvPicPr>
            <a:picLocks noChangeAspect="1"/>
          </p:cNvPicPr>
          <p:nvPr/>
        </p:nvPicPr>
        <p:blipFill>
          <a:blip r:embed="rId6"/>
          <a:stretch>
            <a:fillRect/>
          </a:stretch>
        </p:blipFill>
        <p:spPr>
          <a:xfrm>
            <a:off x="1676400" y="3429000"/>
            <a:ext cx="1025769" cy="533400"/>
          </a:xfrm>
          <a:prstGeom prst="rect">
            <a:avLst/>
          </a:prstGeom>
        </p:spPr>
      </p:pic>
      <p:pic>
        <p:nvPicPr>
          <p:cNvPr id="10" name="Picture 9" descr="thumb_auto_blazer.png"/>
          <p:cNvPicPr>
            <a:picLocks noChangeAspect="1"/>
          </p:cNvPicPr>
          <p:nvPr/>
        </p:nvPicPr>
        <p:blipFill>
          <a:blip r:embed="rId7"/>
          <a:stretch>
            <a:fillRect/>
          </a:stretch>
        </p:blipFill>
        <p:spPr>
          <a:xfrm>
            <a:off x="2362200" y="2895600"/>
            <a:ext cx="762000" cy="406400"/>
          </a:xfrm>
          <a:prstGeom prst="rect">
            <a:avLst/>
          </a:prstGeom>
        </p:spPr>
      </p:pic>
      <p:pic>
        <p:nvPicPr>
          <p:cNvPr id="11" name="Picture 10" descr="thumb_auto_4wd.png"/>
          <p:cNvPicPr>
            <a:picLocks noChangeAspect="1"/>
          </p:cNvPicPr>
          <p:nvPr/>
        </p:nvPicPr>
        <p:blipFill>
          <a:blip r:embed="rId8"/>
          <a:stretch>
            <a:fillRect/>
          </a:stretch>
        </p:blipFill>
        <p:spPr>
          <a:xfrm>
            <a:off x="4724400" y="3276600"/>
            <a:ext cx="1143000" cy="902970"/>
          </a:xfrm>
          <a:prstGeom prst="rect">
            <a:avLst/>
          </a:prstGeom>
        </p:spPr>
      </p:pic>
      <p:pic>
        <p:nvPicPr>
          <p:cNvPr id="12" name="Picture 11" descr="thumb_auto_red_hatchback.png"/>
          <p:cNvPicPr>
            <a:picLocks noChangeAspect="1"/>
          </p:cNvPicPr>
          <p:nvPr/>
        </p:nvPicPr>
        <p:blipFill>
          <a:blip r:embed="rId9"/>
          <a:stretch>
            <a:fillRect/>
          </a:stretch>
        </p:blipFill>
        <p:spPr>
          <a:xfrm>
            <a:off x="4419600" y="2819400"/>
            <a:ext cx="1006287" cy="416745"/>
          </a:xfrm>
          <a:prstGeom prst="rect">
            <a:avLst/>
          </a:prstGeom>
        </p:spPr>
      </p:pic>
      <p:sp>
        <p:nvSpPr>
          <p:cNvPr id="13" name="TextBox 12"/>
          <p:cNvSpPr txBox="1"/>
          <p:nvPr/>
        </p:nvSpPr>
        <p:spPr>
          <a:xfrm>
            <a:off x="990600" y="762000"/>
            <a:ext cx="7010400" cy="523220"/>
          </a:xfrm>
          <a:prstGeom prst="rect">
            <a:avLst/>
          </a:prstGeom>
          <a:noFill/>
        </p:spPr>
        <p:txBody>
          <a:bodyPr wrap="square" rtlCol="0">
            <a:spAutoFit/>
          </a:bodyPr>
          <a:lstStyle/>
          <a:p>
            <a:r>
              <a:rPr lang="en-US" sz="2800" b="1" i="1" dirty="0" smtClean="0"/>
              <a:t>                  Add To/Result Unknown</a:t>
            </a:r>
            <a:endParaRPr lang="en-US" sz="2800" b="1" i="1" dirty="0"/>
          </a:p>
        </p:txBody>
      </p:sp>
    </p:spTree>
    <p:extLst>
      <p:ext uri="{BB962C8B-B14F-4D97-AF65-F5344CB8AC3E}">
        <p14:creationId xmlns:p14="http://schemas.microsoft.com/office/powerpoint/2010/main" val="839061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3" y="1219200"/>
            <a:ext cx="6728908" cy="4613429"/>
          </a:xfrm>
        </p:spPr>
        <p:txBody>
          <a:bodyPr>
            <a:normAutofit fontScale="92500" lnSpcReduction="20000"/>
          </a:bodyPr>
          <a:lstStyle/>
          <a:p>
            <a:pPr marL="68580" indent="0">
              <a:buNone/>
            </a:pPr>
            <a:r>
              <a:rPr lang="en-US" dirty="0" smtClean="0"/>
              <a:t>	           </a:t>
            </a:r>
          </a:p>
          <a:p>
            <a:pPr marL="68580" indent="0">
              <a:buNone/>
            </a:pPr>
            <a:r>
              <a:rPr lang="en-US" dirty="0" smtClean="0"/>
              <a:t>	Fred had seven cherries. </a:t>
            </a:r>
          </a:p>
          <a:p>
            <a:pPr marL="68580" indent="0">
              <a:buNone/>
            </a:pPr>
            <a:r>
              <a:rPr lang="en-US" dirty="0" smtClean="0"/>
              <a:t>	Then he picked some more. </a:t>
            </a:r>
          </a:p>
          <a:p>
            <a:pPr marL="68580" indent="0">
              <a:buNone/>
            </a:pPr>
            <a:r>
              <a:rPr lang="en-US" dirty="0" smtClean="0"/>
              <a:t>	Now he has nine.</a:t>
            </a:r>
          </a:p>
          <a:p>
            <a:pPr marL="68580" indent="0">
              <a:buNone/>
            </a:pPr>
            <a:r>
              <a:rPr lang="en-US" dirty="0" smtClean="0"/>
              <a:t>	How many did he pick?</a:t>
            </a:r>
          </a:p>
          <a:p>
            <a:pPr marL="68580" indent="0">
              <a:buNone/>
            </a:pPr>
            <a:endParaRPr lang="en-US" dirty="0" smtClean="0"/>
          </a:p>
          <a:p>
            <a:pPr marL="68580" indent="0">
              <a:buNone/>
            </a:pPr>
            <a:r>
              <a:rPr lang="en-US" dirty="0" smtClean="0"/>
              <a:t>	a. 7</a:t>
            </a:r>
          </a:p>
          <a:p>
            <a:pPr marL="68580" indent="0">
              <a:buNone/>
            </a:pPr>
            <a:r>
              <a:rPr lang="en-US" dirty="0" smtClean="0"/>
              <a:t>	</a:t>
            </a:r>
            <a:r>
              <a:rPr lang="en-US" dirty="0" err="1" smtClean="0"/>
              <a:t>b</a:t>
            </a:r>
            <a:r>
              <a:rPr lang="en-US" dirty="0" smtClean="0"/>
              <a:t>. 9</a:t>
            </a:r>
          </a:p>
          <a:p>
            <a:pPr marL="68580" indent="0">
              <a:buNone/>
            </a:pPr>
            <a:r>
              <a:rPr lang="en-US" dirty="0" smtClean="0"/>
              <a:t>	</a:t>
            </a:r>
            <a:r>
              <a:rPr lang="en-US" dirty="0" err="1" smtClean="0"/>
              <a:t>c</a:t>
            </a:r>
            <a:r>
              <a:rPr lang="en-US" dirty="0" smtClean="0"/>
              <a:t>. 2</a:t>
            </a:r>
          </a:p>
          <a:p>
            <a:pPr marL="68580" indent="0">
              <a:buNone/>
            </a:pPr>
            <a:r>
              <a:rPr lang="en-US" dirty="0" smtClean="0"/>
              <a:t>	</a:t>
            </a:r>
            <a:r>
              <a:rPr lang="en-US" dirty="0" err="1" smtClean="0"/>
              <a:t>d</a:t>
            </a:r>
            <a:r>
              <a:rPr lang="en-US" dirty="0" smtClean="0"/>
              <a:t>. 3</a:t>
            </a:r>
          </a:p>
          <a:p>
            <a:pPr marL="68580" indent="0">
              <a:buNone/>
            </a:pPr>
            <a:endParaRPr lang="en-US" dirty="0" smtClean="0"/>
          </a:p>
          <a:p>
            <a:pPr marL="68580" indent="0">
              <a:buNone/>
            </a:pPr>
            <a:r>
              <a:rPr lang="en-US" dirty="0" smtClean="0"/>
              <a:t>	Can you make a number sentence to 	show your answer?</a:t>
            </a:r>
            <a:endParaRPr lang="en-US" dirty="0"/>
          </a:p>
        </p:txBody>
      </p:sp>
      <p:sp>
        <p:nvSpPr>
          <p:cNvPr id="14" name="TextBox 13"/>
          <p:cNvSpPr txBox="1"/>
          <p:nvPr/>
        </p:nvSpPr>
        <p:spPr>
          <a:xfrm>
            <a:off x="457200" y="819090"/>
            <a:ext cx="6934200" cy="523220"/>
          </a:xfrm>
          <a:prstGeom prst="rect">
            <a:avLst/>
          </a:prstGeom>
          <a:noFill/>
        </p:spPr>
        <p:txBody>
          <a:bodyPr wrap="square" rtlCol="0">
            <a:spAutoFit/>
          </a:bodyPr>
          <a:lstStyle/>
          <a:p>
            <a:r>
              <a:rPr lang="en-US" sz="2800" b="1" i="1" dirty="0" smtClean="0"/>
              <a:t>                    Add To/Change Unknown</a:t>
            </a:r>
            <a:endParaRPr lang="en-US" sz="2800" b="1" i="1" dirty="0"/>
          </a:p>
        </p:txBody>
      </p:sp>
      <p:pic>
        <p:nvPicPr>
          <p:cNvPr id="2" name="Picture 1"/>
          <p:cNvPicPr>
            <a:picLocks noChangeAspect="1"/>
          </p:cNvPicPr>
          <p:nvPr/>
        </p:nvPicPr>
        <p:blipFill>
          <a:blip r:embed="rId3"/>
          <a:stretch>
            <a:fillRect/>
          </a:stretch>
        </p:blipFill>
        <p:spPr>
          <a:xfrm>
            <a:off x="5562600" y="2362200"/>
            <a:ext cx="2746735" cy="2057400"/>
          </a:xfrm>
          <a:prstGeom prst="rect">
            <a:avLst/>
          </a:prstGeom>
        </p:spPr>
      </p:pic>
      <p:pic>
        <p:nvPicPr>
          <p:cNvPr id="4" name="Picture 3"/>
          <p:cNvPicPr>
            <a:picLocks noChangeAspect="1"/>
          </p:cNvPicPr>
          <p:nvPr/>
        </p:nvPicPr>
        <p:blipFill>
          <a:blip r:embed="rId4"/>
          <a:stretch>
            <a:fillRect/>
          </a:stretch>
        </p:blipFill>
        <p:spPr>
          <a:xfrm>
            <a:off x="762000" y="685800"/>
            <a:ext cx="938213" cy="1143000"/>
          </a:xfrm>
          <a:prstGeom prst="rect">
            <a:avLst/>
          </a:prstGeom>
        </p:spPr>
      </p:pic>
    </p:spTree>
    <p:extLst>
      <p:ext uri="{BB962C8B-B14F-4D97-AF65-F5344CB8AC3E}">
        <p14:creationId xmlns:p14="http://schemas.microsoft.com/office/powerpoint/2010/main" val="1955583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 calcmode="lin" valueType="num">
                                      <p:cBhvr additive="base">
                                        <p:cTn id="2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371600"/>
            <a:ext cx="7262308" cy="4461029"/>
          </a:xfrm>
        </p:spPr>
        <p:txBody>
          <a:bodyPr>
            <a:noAutofit/>
          </a:bodyPr>
          <a:lstStyle/>
          <a:p>
            <a:pPr marL="68580" indent="0">
              <a:buNone/>
            </a:pPr>
            <a:endParaRPr lang="en-US" sz="2800" dirty="0" smtClean="0"/>
          </a:p>
          <a:p>
            <a:pPr marL="68580" indent="0">
              <a:buNone/>
            </a:pPr>
            <a:r>
              <a:rPr lang="en-US" sz="2800" dirty="0" smtClean="0"/>
              <a:t>Some birds were on the fence. Six birds joined them. </a:t>
            </a:r>
            <a:r>
              <a:rPr lang="en-US" sz="2800" dirty="0" smtClean="0"/>
              <a:t>Now there are 8 </a:t>
            </a:r>
            <a:r>
              <a:rPr lang="en-US" sz="2800" dirty="0" smtClean="0"/>
              <a:t>birds on the fence. How many birds were on the fence before?</a:t>
            </a:r>
          </a:p>
          <a:p>
            <a:pPr marL="68580" indent="0">
              <a:buNone/>
            </a:pPr>
            <a:endParaRPr lang="en-US" sz="2800" dirty="0" smtClean="0"/>
          </a:p>
          <a:p>
            <a:pPr marL="68580" indent="0">
              <a:buNone/>
            </a:pPr>
            <a:endParaRPr lang="en-US" sz="2800" dirty="0" smtClean="0"/>
          </a:p>
          <a:p>
            <a:pPr marL="68580" indent="0">
              <a:buNone/>
            </a:pPr>
            <a:r>
              <a:rPr lang="en-US" sz="2800" dirty="0" smtClean="0"/>
              <a:t>Draw a picture. </a:t>
            </a:r>
          </a:p>
          <a:p>
            <a:pPr marL="68580" indent="0">
              <a:buNone/>
            </a:pPr>
            <a:r>
              <a:rPr lang="en-US" sz="2800" dirty="0" smtClean="0"/>
              <a:t>Circle and label your answer.</a:t>
            </a:r>
            <a:endParaRPr lang="en-US" sz="2800" dirty="0"/>
          </a:p>
        </p:txBody>
      </p:sp>
      <p:sp>
        <p:nvSpPr>
          <p:cNvPr id="12" name="TextBox 11"/>
          <p:cNvSpPr txBox="1"/>
          <p:nvPr/>
        </p:nvSpPr>
        <p:spPr>
          <a:xfrm>
            <a:off x="1219200" y="743049"/>
            <a:ext cx="6477000" cy="523220"/>
          </a:xfrm>
          <a:prstGeom prst="rect">
            <a:avLst/>
          </a:prstGeom>
          <a:noFill/>
        </p:spPr>
        <p:txBody>
          <a:bodyPr wrap="square" rtlCol="0">
            <a:spAutoFit/>
          </a:bodyPr>
          <a:lstStyle/>
          <a:p>
            <a:pPr algn="ctr"/>
            <a:r>
              <a:rPr lang="en-US" sz="2800" b="1" i="1" dirty="0" smtClean="0"/>
              <a:t>Add To/Start Unknown</a:t>
            </a:r>
            <a:endParaRPr lang="en-US" sz="2800" b="1" dirty="0"/>
          </a:p>
        </p:txBody>
      </p:sp>
      <p:pic>
        <p:nvPicPr>
          <p:cNvPr id="2" name="Picture 1"/>
          <p:cNvPicPr>
            <a:picLocks noChangeAspect="1"/>
          </p:cNvPicPr>
          <p:nvPr/>
        </p:nvPicPr>
        <p:blipFill>
          <a:blip r:embed="rId3"/>
          <a:stretch>
            <a:fillRect/>
          </a:stretch>
        </p:blipFill>
        <p:spPr>
          <a:xfrm>
            <a:off x="838200" y="457200"/>
            <a:ext cx="1028095" cy="1295400"/>
          </a:xfrm>
          <a:prstGeom prst="rect">
            <a:avLst/>
          </a:prstGeom>
        </p:spPr>
      </p:pic>
      <p:pic>
        <p:nvPicPr>
          <p:cNvPr id="5" name="Picture 4"/>
          <p:cNvPicPr>
            <a:picLocks noChangeAspect="1"/>
          </p:cNvPicPr>
          <p:nvPr/>
        </p:nvPicPr>
        <p:blipFill>
          <a:blip r:embed="rId3"/>
          <a:stretch>
            <a:fillRect/>
          </a:stretch>
        </p:blipFill>
        <p:spPr>
          <a:xfrm>
            <a:off x="7086600" y="3886200"/>
            <a:ext cx="1028095" cy="1295400"/>
          </a:xfrm>
          <a:prstGeom prst="rect">
            <a:avLst/>
          </a:prstGeom>
        </p:spPr>
      </p:pic>
    </p:spTree>
    <p:extLst>
      <p:ext uri="{BB962C8B-B14F-4D97-AF65-F5344CB8AC3E}">
        <p14:creationId xmlns:p14="http://schemas.microsoft.com/office/powerpoint/2010/main" val="1955583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09601"/>
            <a:ext cx="6777317" cy="990599"/>
          </a:xfrm>
        </p:spPr>
        <p:txBody>
          <a:bodyPr/>
          <a:lstStyle/>
          <a:p>
            <a:pPr marL="68580" indent="0" algn="ctr">
              <a:buNone/>
            </a:pPr>
            <a:r>
              <a:rPr lang="en-US" dirty="0" smtClean="0"/>
              <a:t>Seven dimes are on the table, two more </a:t>
            </a:r>
          </a:p>
          <a:p>
            <a:pPr marL="68580" indent="0" algn="ctr">
              <a:buNone/>
            </a:pPr>
            <a:r>
              <a:rPr lang="en-US" dirty="0"/>
              <a:t>d</a:t>
            </a:r>
            <a:r>
              <a:rPr lang="en-US" dirty="0" smtClean="0"/>
              <a:t>imes are in Pat’s hand. </a:t>
            </a:r>
            <a:endParaRPr lang="en-US" dirty="0"/>
          </a:p>
          <a:p>
            <a:pPr marL="68580" indent="0">
              <a:buNone/>
            </a:pPr>
            <a:endParaRPr lang="en-US" dirty="0"/>
          </a:p>
        </p:txBody>
      </p:sp>
      <p:pic>
        <p:nvPicPr>
          <p:cNvPr id="13" name="Picture 12" descr="thumb_US_Dime_front.png"/>
          <p:cNvPicPr>
            <a:picLocks noChangeAspect="1"/>
          </p:cNvPicPr>
          <p:nvPr/>
        </p:nvPicPr>
        <p:blipFill>
          <a:blip r:embed="rId3"/>
          <a:stretch>
            <a:fillRect/>
          </a:stretch>
        </p:blipFill>
        <p:spPr>
          <a:xfrm>
            <a:off x="1581150" y="1295400"/>
            <a:ext cx="857250" cy="865909"/>
          </a:xfrm>
          <a:prstGeom prst="rect">
            <a:avLst/>
          </a:prstGeom>
        </p:spPr>
      </p:pic>
      <p:pic>
        <p:nvPicPr>
          <p:cNvPr id="15" name="Picture 14" descr="thumb_US_Dime_front.png"/>
          <p:cNvPicPr>
            <a:picLocks noChangeAspect="1"/>
          </p:cNvPicPr>
          <p:nvPr/>
        </p:nvPicPr>
        <p:blipFill>
          <a:blip r:embed="rId3"/>
          <a:stretch>
            <a:fillRect/>
          </a:stretch>
        </p:blipFill>
        <p:spPr>
          <a:xfrm>
            <a:off x="914400" y="2133600"/>
            <a:ext cx="857250" cy="865909"/>
          </a:xfrm>
          <a:prstGeom prst="rect">
            <a:avLst/>
          </a:prstGeom>
        </p:spPr>
      </p:pic>
      <p:pic>
        <p:nvPicPr>
          <p:cNvPr id="16" name="Picture 15" descr="thumb_US_Dime_front.png"/>
          <p:cNvPicPr>
            <a:picLocks noChangeAspect="1"/>
          </p:cNvPicPr>
          <p:nvPr/>
        </p:nvPicPr>
        <p:blipFill>
          <a:blip r:embed="rId3"/>
          <a:stretch>
            <a:fillRect/>
          </a:stretch>
        </p:blipFill>
        <p:spPr>
          <a:xfrm>
            <a:off x="762000" y="3200400"/>
            <a:ext cx="857250" cy="865909"/>
          </a:xfrm>
          <a:prstGeom prst="rect">
            <a:avLst/>
          </a:prstGeom>
        </p:spPr>
      </p:pic>
      <p:pic>
        <p:nvPicPr>
          <p:cNvPr id="17" name="Picture 16" descr="thumb_US_Dime_front.png"/>
          <p:cNvPicPr>
            <a:picLocks noChangeAspect="1"/>
          </p:cNvPicPr>
          <p:nvPr/>
        </p:nvPicPr>
        <p:blipFill>
          <a:blip r:embed="rId3"/>
          <a:stretch>
            <a:fillRect/>
          </a:stretch>
        </p:blipFill>
        <p:spPr>
          <a:xfrm>
            <a:off x="2800350" y="3124200"/>
            <a:ext cx="857250" cy="865909"/>
          </a:xfrm>
          <a:prstGeom prst="rect">
            <a:avLst/>
          </a:prstGeom>
        </p:spPr>
      </p:pic>
      <p:pic>
        <p:nvPicPr>
          <p:cNvPr id="18" name="Picture 17" descr="thumb_US_Dime_front.png"/>
          <p:cNvPicPr>
            <a:picLocks noChangeAspect="1"/>
          </p:cNvPicPr>
          <p:nvPr/>
        </p:nvPicPr>
        <p:blipFill>
          <a:blip r:embed="rId3"/>
          <a:stretch>
            <a:fillRect/>
          </a:stretch>
        </p:blipFill>
        <p:spPr>
          <a:xfrm>
            <a:off x="1752600" y="2438400"/>
            <a:ext cx="857250" cy="865909"/>
          </a:xfrm>
          <a:prstGeom prst="rect">
            <a:avLst/>
          </a:prstGeom>
        </p:spPr>
      </p:pic>
      <p:pic>
        <p:nvPicPr>
          <p:cNvPr id="19" name="Picture 18" descr="thumb_US_Dime_front.png"/>
          <p:cNvPicPr>
            <a:picLocks noChangeAspect="1"/>
          </p:cNvPicPr>
          <p:nvPr/>
        </p:nvPicPr>
        <p:blipFill>
          <a:blip r:embed="rId3"/>
          <a:stretch>
            <a:fillRect/>
          </a:stretch>
        </p:blipFill>
        <p:spPr>
          <a:xfrm>
            <a:off x="2590800" y="1905000"/>
            <a:ext cx="857250" cy="865909"/>
          </a:xfrm>
          <a:prstGeom prst="rect">
            <a:avLst/>
          </a:prstGeom>
        </p:spPr>
      </p:pic>
      <p:pic>
        <p:nvPicPr>
          <p:cNvPr id="20" name="Picture 19" descr="thumb_US_Dime_front.png"/>
          <p:cNvPicPr>
            <a:picLocks noChangeAspect="1"/>
          </p:cNvPicPr>
          <p:nvPr/>
        </p:nvPicPr>
        <p:blipFill>
          <a:blip r:embed="rId3"/>
          <a:stretch>
            <a:fillRect/>
          </a:stretch>
        </p:blipFill>
        <p:spPr>
          <a:xfrm>
            <a:off x="1752600" y="3429000"/>
            <a:ext cx="857250" cy="865909"/>
          </a:xfrm>
          <a:prstGeom prst="rect">
            <a:avLst/>
          </a:prstGeom>
        </p:spPr>
      </p:pic>
      <p:pic>
        <p:nvPicPr>
          <p:cNvPr id="21" name="Picture 20" descr="thumb_US_Dime_front.png"/>
          <p:cNvPicPr>
            <a:picLocks noChangeAspect="1"/>
          </p:cNvPicPr>
          <p:nvPr/>
        </p:nvPicPr>
        <p:blipFill>
          <a:blip r:embed="rId3"/>
          <a:stretch>
            <a:fillRect/>
          </a:stretch>
        </p:blipFill>
        <p:spPr>
          <a:xfrm>
            <a:off x="4572000" y="2105891"/>
            <a:ext cx="857250" cy="865909"/>
          </a:xfrm>
          <a:prstGeom prst="rect">
            <a:avLst/>
          </a:prstGeom>
        </p:spPr>
      </p:pic>
      <p:sp>
        <p:nvSpPr>
          <p:cNvPr id="2" name="Rectangle 1"/>
          <p:cNvSpPr/>
          <p:nvPr/>
        </p:nvSpPr>
        <p:spPr>
          <a:xfrm>
            <a:off x="5943600" y="2971800"/>
            <a:ext cx="2412214" cy="769441"/>
          </a:xfrm>
          <a:prstGeom prst="rect">
            <a:avLst/>
          </a:prstGeom>
        </p:spPr>
        <p:txBody>
          <a:bodyPr wrap="none">
            <a:spAutoFit/>
          </a:bodyPr>
          <a:lstStyle/>
          <a:p>
            <a:pPr lvl="0"/>
            <a:r>
              <a:rPr lang="en-US" sz="4400" dirty="0">
                <a:solidFill>
                  <a:schemeClr val="accent1">
                    <a:lumMod val="60000"/>
                    <a:lumOff val="40000"/>
                  </a:schemeClr>
                </a:solidFill>
                <a:latin typeface="Arial" panose="020B0604020202020204" pitchFamily="34" charset="0"/>
                <a:cs typeface="Arial" panose="020B0604020202020204" pitchFamily="34" charset="0"/>
              </a:rPr>
              <a:t>7 + </a:t>
            </a:r>
            <a:r>
              <a:rPr lang="en-US" sz="4400" dirty="0" smtClean="0">
                <a:solidFill>
                  <a:schemeClr val="accent1">
                    <a:lumMod val="60000"/>
                    <a:lumOff val="40000"/>
                  </a:schemeClr>
                </a:solidFill>
                <a:latin typeface="Arial" panose="020B0604020202020204" pitchFamily="34" charset="0"/>
                <a:cs typeface="Arial" panose="020B0604020202020204" pitchFamily="34" charset="0"/>
              </a:rPr>
              <a:t>2 </a:t>
            </a:r>
            <a:r>
              <a:rPr lang="en-US" sz="4400" dirty="0">
                <a:solidFill>
                  <a:schemeClr val="accent1">
                    <a:lumMod val="60000"/>
                    <a:lumOff val="40000"/>
                  </a:schemeClr>
                </a:solidFill>
                <a:latin typeface="Arial" panose="020B0604020202020204" pitchFamily="34" charset="0"/>
                <a:cs typeface="Arial" panose="020B0604020202020204" pitchFamily="34" charset="0"/>
              </a:rPr>
              <a:t>= </a:t>
            </a:r>
            <a:r>
              <a:rPr lang="en-US" sz="4400" dirty="0" smtClean="0">
                <a:solidFill>
                  <a:schemeClr val="accent1">
                    <a:lumMod val="60000"/>
                    <a:lumOff val="40000"/>
                  </a:schemeClr>
                </a:solidFill>
                <a:latin typeface="Arial" panose="020B0604020202020204" pitchFamily="34" charset="0"/>
                <a:cs typeface="Arial" panose="020B0604020202020204" pitchFamily="34" charset="0"/>
              </a:rPr>
              <a:t>?</a:t>
            </a:r>
            <a:endParaRPr lang="en-US" sz="44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 name="TextBox 3"/>
          <p:cNvSpPr txBox="1"/>
          <p:nvPr/>
        </p:nvSpPr>
        <p:spPr>
          <a:xfrm>
            <a:off x="3810000" y="2514600"/>
            <a:ext cx="650914" cy="1015663"/>
          </a:xfrm>
          <a:prstGeom prst="rect">
            <a:avLst/>
          </a:prstGeom>
          <a:noFill/>
        </p:spPr>
        <p:txBody>
          <a:bodyPr wrap="none" rtlCol="0">
            <a:spAutoFit/>
          </a:bodyPr>
          <a:lstStyle/>
          <a:p>
            <a:r>
              <a:rPr lang="en-US" sz="6000" dirty="0" smtClean="0"/>
              <a:t>+</a:t>
            </a:r>
            <a:endParaRPr lang="en-US" sz="6000" dirty="0"/>
          </a:p>
        </p:txBody>
      </p:sp>
      <p:pic>
        <p:nvPicPr>
          <p:cNvPr id="5" name="Picture 4"/>
          <p:cNvPicPr>
            <a:picLocks noChangeAspect="1"/>
          </p:cNvPicPr>
          <p:nvPr/>
        </p:nvPicPr>
        <p:blipFill>
          <a:blip r:embed="rId4"/>
          <a:stretch>
            <a:fillRect/>
          </a:stretch>
        </p:blipFill>
        <p:spPr>
          <a:xfrm>
            <a:off x="1295400" y="4267200"/>
            <a:ext cx="2022008" cy="1562100"/>
          </a:xfrm>
          <a:prstGeom prst="rect">
            <a:avLst/>
          </a:prstGeom>
        </p:spPr>
      </p:pic>
      <p:pic>
        <p:nvPicPr>
          <p:cNvPr id="23" name="Picture 22" descr="thumb_US_Dime_front.png"/>
          <p:cNvPicPr>
            <a:picLocks noChangeAspect="1"/>
          </p:cNvPicPr>
          <p:nvPr/>
        </p:nvPicPr>
        <p:blipFill>
          <a:blip r:embed="rId3"/>
          <a:stretch>
            <a:fillRect/>
          </a:stretch>
        </p:blipFill>
        <p:spPr>
          <a:xfrm>
            <a:off x="4648200" y="3200400"/>
            <a:ext cx="857250" cy="865909"/>
          </a:xfrm>
          <a:prstGeom prst="rect">
            <a:avLst/>
          </a:prstGeom>
        </p:spPr>
      </p:pic>
      <p:pic>
        <p:nvPicPr>
          <p:cNvPr id="6" name="Picture 5"/>
          <p:cNvPicPr>
            <a:picLocks noChangeAspect="1"/>
          </p:cNvPicPr>
          <p:nvPr/>
        </p:nvPicPr>
        <p:blipFill>
          <a:blip r:embed="rId5"/>
          <a:stretch>
            <a:fillRect/>
          </a:stretch>
        </p:blipFill>
        <p:spPr>
          <a:xfrm>
            <a:off x="3886200" y="4114800"/>
            <a:ext cx="2133600" cy="1414670"/>
          </a:xfrm>
          <a:prstGeom prst="rect">
            <a:avLst/>
          </a:prstGeom>
        </p:spPr>
      </p:pic>
      <p:sp>
        <p:nvSpPr>
          <p:cNvPr id="7" name="Rectangle 6"/>
          <p:cNvSpPr/>
          <p:nvPr/>
        </p:nvSpPr>
        <p:spPr>
          <a:xfrm>
            <a:off x="685800" y="5943600"/>
            <a:ext cx="8001000" cy="523220"/>
          </a:xfrm>
          <a:prstGeom prst="rect">
            <a:avLst/>
          </a:prstGeom>
        </p:spPr>
        <p:txBody>
          <a:bodyPr wrap="square">
            <a:spAutoFit/>
          </a:bodyPr>
          <a:lstStyle/>
          <a:p>
            <a:pPr marL="68580" indent="0" algn="ctr">
              <a:buNone/>
            </a:pPr>
            <a:r>
              <a:rPr lang="en-US" sz="2800" dirty="0"/>
              <a:t>How many dimes are there altogether? </a:t>
            </a:r>
          </a:p>
        </p:txBody>
      </p:sp>
    </p:spTree>
    <p:extLst>
      <p:ext uri="{BB962C8B-B14F-4D97-AF65-F5344CB8AC3E}">
        <p14:creationId xmlns:p14="http://schemas.microsoft.com/office/powerpoint/2010/main" val="1955583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14401"/>
            <a:ext cx="6777317" cy="1676400"/>
          </a:xfrm>
        </p:spPr>
        <p:txBody>
          <a:bodyPr/>
          <a:lstStyle/>
          <a:p>
            <a:pPr marL="68580" indent="0">
              <a:buNone/>
            </a:pPr>
            <a:r>
              <a:rPr lang="en-US" dirty="0" smtClean="0"/>
              <a:t>Ava had 7 marbles.  She found some more marbles under the couch.  Now Ava has 9 marbles.  How many marbles did Ava find under the couch?</a:t>
            </a:r>
          </a:p>
          <a:p>
            <a:pPr marL="6858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647"/>
          <a:stretch/>
        </p:blipFill>
        <p:spPr>
          <a:xfrm>
            <a:off x="1078865" y="3109912"/>
            <a:ext cx="3112135" cy="222408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1091" t="11647" r="57818" b="50000"/>
          <a:stretch/>
        </p:blipFill>
        <p:spPr>
          <a:xfrm>
            <a:off x="3116292" y="2728393"/>
            <a:ext cx="710738" cy="853007"/>
          </a:xfrm>
          <a:prstGeom prst="rect">
            <a:avLst/>
          </a:prstGeom>
        </p:spPr>
      </p:pic>
      <p:sp>
        <p:nvSpPr>
          <p:cNvPr id="8" name="TextBox 7"/>
          <p:cNvSpPr txBox="1"/>
          <p:nvPr/>
        </p:nvSpPr>
        <p:spPr>
          <a:xfrm rot="10800000" flipV="1">
            <a:off x="4637056" y="2551096"/>
            <a:ext cx="3232731"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7 + ? = 9</a:t>
            </a:r>
            <a:endParaRPr lang="en-US" sz="4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4572000" y="3581400"/>
            <a:ext cx="3594100" cy="2260600"/>
          </a:xfrm>
          <a:prstGeom prst="rect">
            <a:avLst/>
          </a:prstGeom>
        </p:spPr>
      </p:pic>
      <p:pic>
        <p:nvPicPr>
          <p:cNvPr id="6" name="Picture 5"/>
          <p:cNvPicPr>
            <a:picLocks noChangeAspect="1"/>
          </p:cNvPicPr>
          <p:nvPr/>
        </p:nvPicPr>
        <p:blipFill>
          <a:blip r:embed="rId5"/>
          <a:stretch>
            <a:fillRect/>
          </a:stretch>
        </p:blipFill>
        <p:spPr>
          <a:xfrm>
            <a:off x="4876800" y="5181600"/>
            <a:ext cx="1130300" cy="1130300"/>
          </a:xfrm>
          <a:prstGeom prst="rect">
            <a:avLst/>
          </a:prstGeom>
        </p:spPr>
      </p:pic>
    </p:spTree>
    <p:extLst>
      <p:ext uri="{BB962C8B-B14F-4D97-AF65-F5344CB8AC3E}">
        <p14:creationId xmlns:p14="http://schemas.microsoft.com/office/powerpoint/2010/main" val="10181574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90600"/>
            <a:ext cx="6777317" cy="4842029"/>
          </a:xfrm>
        </p:spPr>
        <p:txBody>
          <a:bodyPr/>
          <a:lstStyle/>
          <a:p>
            <a:pPr marL="68580" indent="0">
              <a:buNone/>
            </a:pPr>
            <a:r>
              <a:rPr lang="en-US" dirty="0" smtClean="0"/>
              <a:t>Finn found a variety of shells as he was walking on the beach in the morning.  In the afternoon Finn found two shells.  When Finn left the beach he had 10 shells.  How many shells did Finn find in the morning?</a:t>
            </a:r>
          </a:p>
          <a:p>
            <a:pPr marL="6858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157" y="3124200"/>
            <a:ext cx="5506701" cy="3200400"/>
          </a:xfrm>
          <a:prstGeom prst="rect">
            <a:avLst/>
          </a:prstGeom>
        </p:spPr>
      </p:pic>
      <p:sp>
        <p:nvSpPr>
          <p:cNvPr id="5" name="TextBox 4"/>
          <p:cNvSpPr txBox="1"/>
          <p:nvPr/>
        </p:nvSpPr>
        <p:spPr>
          <a:xfrm>
            <a:off x="457200" y="3429000"/>
            <a:ext cx="3124200"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 + 2 = 10</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7576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66800"/>
            <a:ext cx="6777317" cy="4765829"/>
          </a:xfrm>
        </p:spPr>
        <p:txBody>
          <a:bodyPr/>
          <a:lstStyle/>
          <a:p>
            <a:pPr marL="68580" indent="0" algn="ctr">
              <a:buNone/>
            </a:pPr>
            <a:r>
              <a:rPr lang="en-US" dirty="0" smtClean="0"/>
              <a:t>Hannah the Hen had 5 chicks.  Then 3 chicks hatched.  How many chicks does Hannah the Hen </a:t>
            </a:r>
            <a:r>
              <a:rPr lang="en-US" dirty="0"/>
              <a:t>have now?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048000" y="3124200"/>
            <a:ext cx="1291826" cy="24221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3733800"/>
            <a:ext cx="1295400" cy="24288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38200" y="2362200"/>
            <a:ext cx="1450429" cy="2719554"/>
          </a:xfrm>
          <a:prstGeom prst="rect">
            <a:avLst/>
          </a:prstGeom>
        </p:spPr>
      </p:pic>
      <p:sp>
        <p:nvSpPr>
          <p:cNvPr id="8" name="TextBox 7"/>
          <p:cNvSpPr txBox="1"/>
          <p:nvPr/>
        </p:nvSpPr>
        <p:spPr>
          <a:xfrm>
            <a:off x="5181600" y="2514600"/>
            <a:ext cx="2819400" cy="830997"/>
          </a:xfrm>
          <a:prstGeom prst="rect">
            <a:avLst/>
          </a:prstGeom>
          <a:noFill/>
        </p:spPr>
        <p:txBody>
          <a:bodyPr wrap="square" rtlCol="0">
            <a:spAutoFit/>
          </a:bodyPr>
          <a:lstStyle/>
          <a:p>
            <a:r>
              <a:rPr lang="en-US" sz="4800" dirty="0" smtClean="0">
                <a:latin typeface="Arial" panose="020B0604020202020204" pitchFamily="34" charset="0"/>
                <a:cs typeface="Arial" panose="020B0604020202020204" pitchFamily="34" charset="0"/>
              </a:rPr>
              <a:t>5 + 3 = ?</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5126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1683</TotalTime>
  <Words>1057</Words>
  <Application>Microsoft Macintosh PowerPoint</Application>
  <PresentationFormat>On-screen Show (4:3)</PresentationFormat>
  <Paragraphs>139</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Austin</vt:lpstr>
      <vt:lpstr>1.OA.1</vt:lpstr>
      <vt:lpstr>1.OA.1 Standard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Institutes for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K.OA.2</dc:title>
  <dc:creator>Cartier, Dana</dc:creator>
  <cp:lastModifiedBy>Debra Sutkowski</cp:lastModifiedBy>
  <cp:revision>30</cp:revision>
  <dcterms:created xsi:type="dcterms:W3CDTF">2014-05-03T19:56:09Z</dcterms:created>
  <dcterms:modified xsi:type="dcterms:W3CDTF">2014-11-12T21:32:51Z</dcterms:modified>
</cp:coreProperties>
</file>