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13"/>
  </p:notesMasterIdLst>
  <p:sldIdLst>
    <p:sldId id="256" r:id="rId2"/>
    <p:sldId id="294" r:id="rId3"/>
    <p:sldId id="298" r:id="rId4"/>
    <p:sldId id="306" r:id="rId5"/>
    <p:sldId id="308" r:id="rId6"/>
    <p:sldId id="307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9FF"/>
    <a:srgbClr val="4BB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15" autoAdjust="0"/>
    <p:restoredTop sz="94631" autoAdjust="0"/>
  </p:normalViewPr>
  <p:slideViewPr>
    <p:cSldViewPr snapToGrid="0" snapToObjects="1">
      <p:cViewPr>
        <p:scale>
          <a:sx n="110" d="100"/>
          <a:sy n="110" d="100"/>
        </p:scale>
        <p:origin x="-1440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B8603-C0EC-5747-9EF9-76AEF4BC4A74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AD9EB-6CCB-FD4F-8CAE-91C1C50694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1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A2D26D-0940-EB45-88D9-CFE950C1484D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607147-9793-E946-BC0D-D64273302C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1.oA.3</a:t>
            </a:r>
            <a:endParaRPr lang="en-US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200" y="3188853"/>
            <a:ext cx="3657600" cy="222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63" y="226291"/>
            <a:ext cx="3390900" cy="2387600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90510" y="2075974"/>
            <a:ext cx="7503974" cy="329259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Operations &amp; Algebraic Thinking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07992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8: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370842"/>
            <a:ext cx="8509000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Kala </a:t>
            </a:r>
            <a:r>
              <a:rPr lang="en-US" sz="2800" dirty="0"/>
              <a:t>is thinking of a two numbers</a:t>
            </a:r>
            <a:r>
              <a:rPr lang="en-US" sz="2800" dirty="0" smtClean="0"/>
              <a:t>.</a:t>
            </a:r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These two numbers add up to 9.</a:t>
            </a:r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What could these numbers be?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228" y="914400"/>
            <a:ext cx="21590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7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32" y="91440"/>
            <a:ext cx="7520940" cy="548640"/>
          </a:xfrm>
        </p:spPr>
        <p:txBody>
          <a:bodyPr/>
          <a:lstStyle/>
          <a:p>
            <a:r>
              <a:rPr lang="en-US" sz="3600" dirty="0" smtClean="0"/>
              <a:t>Pr0blem 9: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04091" y="1223792"/>
            <a:ext cx="80933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Write 4 equations about the dominos?</a:t>
            </a:r>
            <a:endParaRPr lang="en-US" sz="3600" dirty="0"/>
          </a:p>
          <a:p>
            <a:pPr algn="ctr"/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412994" y="2485676"/>
            <a:ext cx="1870364" cy="1743363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83358" y="2485676"/>
            <a:ext cx="1870364" cy="1743363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70773" y="3232723"/>
            <a:ext cx="285172" cy="28863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noFill/>
            </a:endParaRPr>
          </a:p>
        </p:txBody>
      </p:sp>
      <p:sp>
        <p:nvSpPr>
          <p:cNvPr id="9" name="Oval 8"/>
          <p:cNvSpPr/>
          <p:nvPr/>
        </p:nvSpPr>
        <p:spPr>
          <a:xfrm>
            <a:off x="3508082" y="3232723"/>
            <a:ext cx="285172" cy="28863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noFill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0355" y="2955628"/>
            <a:ext cx="285172" cy="28863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noFill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57664" y="2955628"/>
            <a:ext cx="285172" cy="28863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noFill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20355" y="3529441"/>
            <a:ext cx="285172" cy="28863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57664" y="3529441"/>
            <a:ext cx="285172" cy="28863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8413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79" y="362065"/>
            <a:ext cx="7520940" cy="548640"/>
          </a:xfrm>
        </p:spPr>
        <p:txBody>
          <a:bodyPr/>
          <a:lstStyle/>
          <a:p>
            <a:r>
              <a:rPr lang="en-US" sz="4000" dirty="0"/>
              <a:t>1</a:t>
            </a:r>
            <a:r>
              <a:rPr lang="en-US" sz="4000" dirty="0" smtClean="0"/>
              <a:t>.OA.3 Standard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100628"/>
            <a:ext cx="8589818" cy="3579849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Char char="•"/>
            </a:pPr>
            <a:r>
              <a:rPr lang="en-US" sz="2800" dirty="0" smtClean="0"/>
              <a:t>Apply properties of operations as strategies to add and subtract.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/>
              <a:t>Examples:</a:t>
            </a:r>
          </a:p>
          <a:p>
            <a:pPr marL="802386" lvl="3" indent="-514350">
              <a:buFont typeface="Arial"/>
              <a:buChar char="•"/>
            </a:pPr>
            <a:r>
              <a:rPr lang="en-US" sz="2800" dirty="0" smtClean="0"/>
              <a:t>If 6 + 3 = 9 is known, then 3 + 6 = 9 is also known. (Commutative property of addition) </a:t>
            </a:r>
          </a:p>
          <a:p>
            <a:pPr marL="802386" lvl="3" indent="-514350">
              <a:buFont typeface="Arial"/>
              <a:buChar char="•"/>
            </a:pPr>
            <a:r>
              <a:rPr lang="en-US" sz="2800" dirty="0" smtClean="0"/>
              <a:t>To add 6 + 3 + 4, the second two numbers can be added to make a seven, so 6 + 3 + 4 = 6 + 7 = 13. (Associative property of addition)</a:t>
            </a:r>
            <a:endParaRPr lang="en-US" sz="28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831" y="1732973"/>
            <a:ext cx="3111500" cy="736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381" y="5242791"/>
            <a:ext cx="42164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8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23655"/>
            <a:ext cx="7520940" cy="548640"/>
          </a:xfrm>
        </p:spPr>
        <p:txBody>
          <a:bodyPr/>
          <a:lstStyle/>
          <a:p>
            <a:pPr algn="ctr"/>
            <a:r>
              <a:rPr lang="en-US" sz="4400" dirty="0" smtClean="0"/>
              <a:t>Problem 1: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6978"/>
            <a:ext cx="7520940" cy="608099"/>
          </a:xfrm>
        </p:spPr>
        <p:txBody>
          <a:bodyPr>
            <a:noAutofit/>
          </a:bodyPr>
          <a:lstStyle/>
          <a:p>
            <a:r>
              <a:rPr lang="en-US" sz="2400" dirty="0"/>
              <a:t>Use the digits in the box to write 4 different equations. 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3406" y="3003423"/>
            <a:ext cx="18555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7, 3, 10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86546" y="2229877"/>
            <a:ext cx="48456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__________  +  </a:t>
            </a:r>
            <a:r>
              <a:rPr lang="en-US" sz="2000" dirty="0"/>
              <a:t>__________</a:t>
            </a:r>
            <a:r>
              <a:rPr lang="en-US" sz="2000" dirty="0" smtClean="0"/>
              <a:t>  =  __________</a:t>
            </a:r>
          </a:p>
          <a:p>
            <a:endParaRPr lang="en-US" sz="2000" dirty="0"/>
          </a:p>
          <a:p>
            <a:r>
              <a:rPr lang="en-US" sz="2000" dirty="0"/>
              <a:t>__________  +  __________  =  __________  </a:t>
            </a:r>
          </a:p>
          <a:p>
            <a:endParaRPr lang="en-US" sz="2000" dirty="0"/>
          </a:p>
          <a:p>
            <a:r>
              <a:rPr lang="en-US" sz="2000" dirty="0"/>
              <a:t>__________ </a:t>
            </a:r>
            <a:r>
              <a:rPr lang="en-US" sz="2000" dirty="0" smtClean="0"/>
              <a:t> −  __________  </a:t>
            </a:r>
            <a:r>
              <a:rPr lang="en-US" sz="2000" dirty="0"/>
              <a:t>=  __________  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__________ </a:t>
            </a:r>
            <a:r>
              <a:rPr lang="en-US" sz="2000" dirty="0" smtClean="0"/>
              <a:t> −  __________  </a:t>
            </a:r>
            <a:r>
              <a:rPr lang="en-US" sz="2000" dirty="0"/>
              <a:t>=  __________  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63" y="102865"/>
            <a:ext cx="2357728" cy="9977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936" y="5277537"/>
            <a:ext cx="2357728" cy="9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5690" y="65578"/>
            <a:ext cx="2161310" cy="157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2: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209205"/>
            <a:ext cx="850900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/>
              <a:t>Use objects or drawings to represent </a:t>
            </a:r>
            <a:r>
              <a:rPr lang="en-US" sz="2400" dirty="0" smtClean="0"/>
              <a:t>the problems below: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There were 9 students at the reading table</a:t>
            </a:r>
            <a:r>
              <a:rPr lang="en-US" sz="2400" dirty="0"/>
              <a:t>. </a:t>
            </a:r>
            <a:r>
              <a:rPr lang="en-US" sz="2400" dirty="0" smtClean="0"/>
              <a:t>9 of the students at the reading table were boys.  How many girls were at the reading table?</a:t>
            </a: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12 students </a:t>
            </a:r>
            <a:r>
              <a:rPr lang="en-US" sz="2400" dirty="0"/>
              <a:t>sat at the </a:t>
            </a:r>
            <a:r>
              <a:rPr lang="en-US" sz="2400" dirty="0" smtClean="0"/>
              <a:t>reading </a:t>
            </a:r>
            <a:r>
              <a:rPr lang="en-US" sz="2400" dirty="0"/>
              <a:t>table. </a:t>
            </a:r>
            <a:r>
              <a:rPr lang="en-US" sz="2400" dirty="0" smtClean="0"/>
              <a:t>There were 0 </a:t>
            </a:r>
            <a:r>
              <a:rPr lang="en-US" sz="2400" dirty="0"/>
              <a:t>boys </a:t>
            </a:r>
            <a:r>
              <a:rPr lang="en-US" sz="2400" dirty="0" smtClean="0"/>
              <a:t>at the table</a:t>
            </a:r>
            <a:r>
              <a:rPr lang="en-US" sz="2400" dirty="0"/>
              <a:t>. </a:t>
            </a:r>
            <a:r>
              <a:rPr lang="en-US" sz="2400" dirty="0" smtClean="0"/>
              <a:t>How many girls were at the reading table?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491" y="4317991"/>
            <a:ext cx="2526145" cy="168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5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32" y="91440"/>
            <a:ext cx="7520940" cy="548640"/>
          </a:xfrm>
        </p:spPr>
        <p:txBody>
          <a:bodyPr/>
          <a:lstStyle/>
          <a:p>
            <a:r>
              <a:rPr lang="en-US" sz="3600" dirty="0" smtClean="0"/>
              <a:t>Pr0blem 3: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04091" y="692722"/>
            <a:ext cx="80933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Fill </a:t>
            </a:r>
            <a:r>
              <a:rPr lang="en-US" sz="3600" dirty="0"/>
              <a:t>in the </a:t>
            </a:r>
            <a:r>
              <a:rPr lang="en-US" sz="3600" dirty="0" smtClean="0"/>
              <a:t>blanks:</a:t>
            </a:r>
            <a:endParaRPr lang="en-US" sz="36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(</a:t>
            </a:r>
            <a:r>
              <a:rPr lang="en-US" sz="4000" dirty="0"/>
              <a:t>4</a:t>
            </a:r>
            <a:r>
              <a:rPr lang="en-US" sz="4000" dirty="0" smtClean="0"/>
              <a:t>+6)</a:t>
            </a:r>
            <a:r>
              <a:rPr lang="en-US" sz="4000" dirty="0"/>
              <a:t>+10 = 4+</a:t>
            </a:r>
            <a:r>
              <a:rPr lang="en-US" sz="4000" dirty="0" smtClean="0"/>
              <a:t>(6+</a:t>
            </a:r>
            <a:r>
              <a:rPr lang="en-US" sz="4000" dirty="0"/>
              <a:t>10</a:t>
            </a:r>
            <a:r>
              <a:rPr lang="en-US" sz="4000" dirty="0" smtClean="0"/>
              <a:t>)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____ </a:t>
            </a:r>
            <a:r>
              <a:rPr lang="en-US" sz="4000" dirty="0"/>
              <a:t>+10 = 4</a:t>
            </a:r>
            <a:r>
              <a:rPr lang="en-US" sz="4000" dirty="0" smtClean="0"/>
              <a:t>+ ____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____  =  </a:t>
            </a:r>
            <a:r>
              <a:rPr lang="en-US" sz="4000" dirty="0"/>
              <a:t>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73" y="3095337"/>
            <a:ext cx="1459326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509" y="419100"/>
            <a:ext cx="1459326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3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69" y="4310215"/>
            <a:ext cx="1936404" cy="19364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40080"/>
            <a:ext cx="7520940" cy="548640"/>
          </a:xfrm>
        </p:spPr>
        <p:txBody>
          <a:bodyPr/>
          <a:lstStyle/>
          <a:p>
            <a:r>
              <a:rPr lang="en-US" sz="3600" dirty="0" smtClean="0"/>
              <a:t>Problem 4: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08" y="1793326"/>
            <a:ext cx="8070273" cy="266319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There are 4 boys and 5 girls on Laticia’s soccer </a:t>
            </a:r>
            <a:r>
              <a:rPr lang="en-US" sz="2400" dirty="0" smtClean="0"/>
              <a:t>team and </a:t>
            </a:r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dirty="0"/>
              <a:t>are 5 boys and 4 girls on her brother’s team.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Laticia said </a:t>
            </a:r>
            <a:r>
              <a:rPr lang="en-US" sz="2400" dirty="0"/>
              <a:t>that she knows that there is the same number </a:t>
            </a:r>
            <a:r>
              <a:rPr lang="en-US" sz="2400" dirty="0" smtClean="0"/>
              <a:t>of players </a:t>
            </a:r>
            <a:r>
              <a:rPr lang="en-US" sz="2400" dirty="0"/>
              <a:t>on both teams because </a:t>
            </a:r>
            <a:r>
              <a:rPr lang="en-US" sz="2400" dirty="0" smtClean="0"/>
              <a:t>4</a:t>
            </a:r>
            <a:r>
              <a:rPr lang="en-US" sz="2400" dirty="0"/>
              <a:t>+5 and 5+4 are the same amount. </a:t>
            </a:r>
          </a:p>
          <a:p>
            <a:pPr>
              <a:buFont typeface="Arial"/>
              <a:buChar char="•"/>
            </a:pPr>
            <a:r>
              <a:rPr lang="en-US" sz="2400" dirty="0"/>
              <a:t>Do you agree </a:t>
            </a:r>
            <a:r>
              <a:rPr lang="en-US" sz="2400" dirty="0" smtClean="0"/>
              <a:t>or disagree with </a:t>
            </a:r>
            <a:r>
              <a:rPr lang="en-US" sz="2400" dirty="0"/>
              <a:t>Laticia? </a:t>
            </a:r>
            <a:r>
              <a:rPr lang="en-US" sz="2400" dirty="0" smtClean="0"/>
              <a:t>Explain why. 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519" y="167409"/>
            <a:ext cx="2837872" cy="160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4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32" y="91440"/>
            <a:ext cx="7520940" cy="548640"/>
          </a:xfrm>
        </p:spPr>
        <p:txBody>
          <a:bodyPr/>
          <a:lstStyle/>
          <a:p>
            <a:r>
              <a:rPr lang="en-US" sz="3600" dirty="0" smtClean="0"/>
              <a:t>Pr0blem 5: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04091" y="1223792"/>
            <a:ext cx="80933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What are the missing numbers?</a:t>
            </a:r>
            <a:endParaRPr lang="en-US" sz="3600" dirty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7 </a:t>
            </a:r>
            <a:r>
              <a:rPr lang="en-US" sz="4000" dirty="0"/>
              <a:t>+ 6 + 3 = 10 + </a:t>
            </a:r>
            <a:r>
              <a:rPr lang="en-US" sz="4000" u="sng" dirty="0"/>
              <a:t>			</a:t>
            </a:r>
            <a:endParaRPr lang="en-US" sz="4000" dirty="0"/>
          </a:p>
          <a:p>
            <a:pPr algn="ctr"/>
            <a:r>
              <a:rPr lang="en-US" sz="4000" dirty="0"/>
              <a:t> </a:t>
            </a:r>
          </a:p>
          <a:p>
            <a:pPr algn="ctr"/>
            <a:r>
              <a:rPr lang="en-US" sz="4000" dirty="0"/>
              <a:t>8 + 4 + 8 = 16 + </a:t>
            </a:r>
            <a:r>
              <a:rPr lang="en-US" sz="4000" u="sng" dirty="0"/>
              <a:t>			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86264"/>
            <a:ext cx="2516909" cy="25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4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32" y="91440"/>
            <a:ext cx="7520940" cy="548640"/>
          </a:xfrm>
        </p:spPr>
        <p:txBody>
          <a:bodyPr/>
          <a:lstStyle/>
          <a:p>
            <a:r>
              <a:rPr lang="en-US" sz="3600" dirty="0" smtClean="0"/>
              <a:t>Pr0blem 6: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04091" y="663144"/>
            <a:ext cx="80933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Choose 3 addends that total 13?</a:t>
            </a:r>
            <a:endParaRPr lang="en-US" sz="3600" dirty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13 </a:t>
            </a:r>
            <a:r>
              <a:rPr lang="en-US" sz="4000" dirty="0"/>
              <a:t>=  ____ + ____ +____</a:t>
            </a:r>
          </a:p>
          <a:p>
            <a:pPr algn="ctr"/>
            <a:r>
              <a:rPr lang="en-US" sz="4000" dirty="0"/>
              <a:t>                   </a:t>
            </a:r>
          </a:p>
          <a:p>
            <a:pPr algn="ctr"/>
            <a:r>
              <a:rPr lang="en-US" sz="4000" dirty="0"/>
              <a:t> </a:t>
            </a:r>
            <a:r>
              <a:rPr lang="en-US" sz="4000" dirty="0" smtClean="0"/>
              <a:t>13 </a:t>
            </a:r>
            <a:r>
              <a:rPr lang="en-US" sz="4000" dirty="0"/>
              <a:t>=  ____ + ____ +____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636" y="1645227"/>
            <a:ext cx="646546" cy="611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39490" y="2411845"/>
            <a:ext cx="646546" cy="611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62907" y="1645227"/>
            <a:ext cx="646546" cy="611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864360" y="2411845"/>
            <a:ext cx="646546" cy="611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51763" y="1645227"/>
            <a:ext cx="646546" cy="611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692899" y="2411845"/>
            <a:ext cx="646546" cy="611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18845" y="1624445"/>
            <a:ext cx="646546" cy="6119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40080"/>
            <a:ext cx="7520940" cy="548640"/>
          </a:xfrm>
        </p:spPr>
        <p:txBody>
          <a:bodyPr/>
          <a:lstStyle/>
          <a:p>
            <a:r>
              <a:rPr lang="en-US" sz="3600" dirty="0" smtClean="0"/>
              <a:t>Problem 7: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65" y="1319962"/>
            <a:ext cx="8612910" cy="2663190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800" dirty="0"/>
              <a:t>Max solved the following problem:  </a:t>
            </a:r>
            <a:r>
              <a:rPr lang="en-US" sz="2800" dirty="0" smtClean="0"/>
              <a:t>5 + 2 + 3 = 10.  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First</a:t>
            </a:r>
            <a:r>
              <a:rPr lang="en-US" sz="2800" dirty="0"/>
              <a:t>, he added </a:t>
            </a:r>
            <a:r>
              <a:rPr lang="en-US" sz="2800" dirty="0" smtClean="0"/>
              <a:t>5 + 2 </a:t>
            </a:r>
            <a:r>
              <a:rPr lang="en-US" sz="2800" dirty="0"/>
              <a:t>and got </a:t>
            </a:r>
            <a:r>
              <a:rPr lang="en-US" sz="2800" dirty="0" smtClean="0"/>
              <a:t>7.  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Then</a:t>
            </a:r>
            <a:r>
              <a:rPr lang="en-US" sz="2800" dirty="0"/>
              <a:t>, he counted up </a:t>
            </a:r>
            <a:r>
              <a:rPr lang="en-US" sz="2800" dirty="0" smtClean="0"/>
              <a:t>3 </a:t>
            </a:r>
            <a:r>
              <a:rPr lang="en-US" sz="2800" dirty="0"/>
              <a:t>more and got an answer of </a:t>
            </a:r>
            <a:r>
              <a:rPr lang="en-US" sz="2800" dirty="0" smtClean="0"/>
              <a:t>10. 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Show </a:t>
            </a:r>
            <a:r>
              <a:rPr lang="en-US" sz="2800" dirty="0"/>
              <a:t>how you would solve 5 + 2 + 3 </a:t>
            </a:r>
            <a:r>
              <a:rPr lang="en-US" sz="2800" dirty="0" smtClean="0"/>
              <a:t> </a:t>
            </a:r>
            <a:r>
              <a:rPr lang="en-US" sz="2800" dirty="0"/>
              <a:t>a different way.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361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10698</TotalTime>
  <Words>443</Words>
  <Application>Microsoft Macintosh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1.oA.3</vt:lpstr>
      <vt:lpstr>1.OA.3 Standard</vt:lpstr>
      <vt:lpstr>Problem 1:</vt:lpstr>
      <vt:lpstr>Problem 2:</vt:lpstr>
      <vt:lpstr>Pr0blem 3:</vt:lpstr>
      <vt:lpstr>Problem 4:</vt:lpstr>
      <vt:lpstr>Pr0blem 5:</vt:lpstr>
      <vt:lpstr>Pr0blem 6:</vt:lpstr>
      <vt:lpstr>Problem 7:</vt:lpstr>
      <vt:lpstr>Problem 8:</vt:lpstr>
      <vt:lpstr>Pr0blem 9: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5.NF.5</dc:title>
  <dc:creator>Sharon Rak</dc:creator>
  <cp:lastModifiedBy>Debra Sutkowski</cp:lastModifiedBy>
  <cp:revision>145</cp:revision>
  <cp:lastPrinted>2014-07-03T01:52:30Z</cp:lastPrinted>
  <dcterms:created xsi:type="dcterms:W3CDTF">2014-07-02T20:28:09Z</dcterms:created>
  <dcterms:modified xsi:type="dcterms:W3CDTF">2014-11-12T13:41:26Z</dcterms:modified>
</cp:coreProperties>
</file>