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095" autoAdjust="0"/>
  </p:normalViewPr>
  <p:slideViewPr>
    <p:cSldViewPr>
      <p:cViewPr varScale="1">
        <p:scale>
          <a:sx n="60" d="100"/>
          <a:sy n="60" d="100"/>
        </p:scale>
        <p:origin x="-16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E2D11-50CC-4D74-AD10-0A0BFB0C105D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1A7D3-B235-4510-95B3-DA08E30D5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36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Assign numbers to 5</a:t>
            </a:r>
            <a:r>
              <a:rPr lang="en-US" baseline="0" dirty="0" smtClean="0"/>
              <a:t> </a:t>
            </a:r>
            <a:r>
              <a:rPr lang="en-US" dirty="0" smtClean="0"/>
              <a:t>students and have</a:t>
            </a:r>
            <a:r>
              <a:rPr lang="en-US" baseline="0" dirty="0" smtClean="0"/>
              <a:t> the students ready to answer the problem.  Have the students prove or tell how they know the answer.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9 x 0 = 0 because you are taking 9 groups zero times. </a:t>
            </a:r>
          </a:p>
          <a:p>
            <a:r>
              <a:rPr lang="en-US" baseline="0" dirty="0" smtClean="0"/>
              <a:t>0 x 3 = 0 because you are taking 0 3 times which still leaves you with zero</a:t>
            </a:r>
          </a:p>
          <a:p>
            <a:r>
              <a:rPr lang="en-US" baseline="0" dirty="0" smtClean="0"/>
              <a:t>On number 4 and 5 see if </a:t>
            </a:r>
            <a:r>
              <a:rPr lang="en-US" baseline="0" dirty="0" smtClean="0"/>
              <a:t>students </a:t>
            </a:r>
            <a:r>
              <a:rPr lang="en-US" baseline="0" dirty="0" smtClean="0"/>
              <a:t>can say the number names correctly - # 5 is above 3</a:t>
            </a:r>
            <a:r>
              <a:rPr lang="en-US" baseline="30000" dirty="0" smtClean="0"/>
              <a:t>rd</a:t>
            </a:r>
            <a:r>
              <a:rPr lang="en-US" baseline="0" dirty="0" smtClean="0"/>
              <a:t> grade level but you might have a student who can do it.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1A7D3-B235-4510-95B3-DA08E30D58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04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Assign numbers to 5</a:t>
            </a:r>
            <a:r>
              <a:rPr lang="en-US" baseline="0" dirty="0" smtClean="0"/>
              <a:t> </a:t>
            </a:r>
            <a:r>
              <a:rPr lang="en-US" dirty="0" smtClean="0"/>
              <a:t>students and have</a:t>
            </a:r>
            <a:r>
              <a:rPr lang="en-US" baseline="0" dirty="0" smtClean="0"/>
              <a:t> the students ready to answer the problem.  Have the students prove or tell how they know the answer.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9 x 1 = 9 because you are taking the number 9 1 time</a:t>
            </a:r>
          </a:p>
          <a:p>
            <a:r>
              <a:rPr lang="en-US" baseline="0" dirty="0" smtClean="0"/>
              <a:t>1 x 3 = 3 because you are taking 3,  1 time </a:t>
            </a:r>
          </a:p>
          <a:p>
            <a:r>
              <a:rPr lang="en-US" baseline="0" dirty="0" smtClean="0"/>
              <a:t>etc.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1A7D3-B235-4510-95B3-DA08E30D58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04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 doubled once</a:t>
            </a:r>
            <a:r>
              <a:rPr lang="en-US" baseline="0" dirty="0" smtClean="0"/>
              <a:t> is 10 double it again you get 20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Let students explore doubling twice with 4 x a one-digit number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is a strategy they could use when multiplying by 4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1A7D3-B235-4510-95B3-DA08E30D58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45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 doubled once</a:t>
            </a:r>
            <a:r>
              <a:rPr lang="en-US" baseline="0" dirty="0" smtClean="0"/>
              <a:t> is 10 double it again you get 20 double the 20 and you get 40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Let students explore doubling three times with 8 x a one-digit number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is a strategy they could use when multiplying by 8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1A7D3-B235-4510-95B3-DA08E30D58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45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they do 9 x 6 we</a:t>
            </a:r>
            <a:r>
              <a:rPr lang="en-US" baseline="0" dirty="0" smtClean="0"/>
              <a:t> want the students to think</a:t>
            </a:r>
          </a:p>
          <a:p>
            <a:r>
              <a:rPr lang="en-US" baseline="0" dirty="0" smtClean="0"/>
              <a:t>10 x 6 is 60 </a:t>
            </a:r>
          </a:p>
          <a:p>
            <a:r>
              <a:rPr lang="en-US" baseline="0" dirty="0" smtClean="0"/>
              <a:t>60 minus one group of 6 = 54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1A7D3-B235-4510-95B3-DA08E30D586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723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 x 5 or 5 x 6 are both acceptable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1A7D3-B235-4510-95B3-DA08E30D586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9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</a:t>
            </a:r>
            <a:r>
              <a:rPr lang="en-US" baseline="0" dirty="0" smtClean="0"/>
              <a:t> </a:t>
            </a:r>
            <a:r>
              <a:rPr lang="en-US" baseline="0" dirty="0" smtClean="0"/>
              <a:t>students </a:t>
            </a:r>
            <a:r>
              <a:rPr lang="en-US" baseline="0" dirty="0" smtClean="0"/>
              <a:t>solve these multiplication problems mentally or on a white board.  Click through and give students a little bit of time to solve each one.  They may need to draw a picture or an array.  Hopefully they are using some of the strategies practiced.  This standard is really looking for students to use the decomposing or distributive property strategy. </a:t>
            </a:r>
          </a:p>
          <a:p>
            <a:r>
              <a:rPr lang="en-US" baseline="0" dirty="0" smtClean="0"/>
              <a:t>Ask for answers and strategies once they have solved all 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1A7D3-B235-4510-95B3-DA08E30D586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89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7C1A8-BE42-4854-A7CB-567602EC953B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7DD6-C88C-4FE9-9A8C-2A3889F50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07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7C1A8-BE42-4854-A7CB-567602EC953B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7DD6-C88C-4FE9-9A8C-2A3889F50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630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7C1A8-BE42-4854-A7CB-567602EC953B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7DD6-C88C-4FE9-9A8C-2A3889F50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86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7C1A8-BE42-4854-A7CB-567602EC953B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7DD6-C88C-4FE9-9A8C-2A3889F50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04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7C1A8-BE42-4854-A7CB-567602EC953B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7DD6-C88C-4FE9-9A8C-2A3889F50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7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7C1A8-BE42-4854-A7CB-567602EC953B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7DD6-C88C-4FE9-9A8C-2A3889F50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986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7C1A8-BE42-4854-A7CB-567602EC953B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7DD6-C88C-4FE9-9A8C-2A3889F50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78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7C1A8-BE42-4854-A7CB-567602EC953B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7DD6-C88C-4FE9-9A8C-2A3889F50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67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7C1A8-BE42-4854-A7CB-567602EC953B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7DD6-C88C-4FE9-9A8C-2A3889F50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757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7C1A8-BE42-4854-A7CB-567602EC953B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7DD6-C88C-4FE9-9A8C-2A3889F50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07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7C1A8-BE42-4854-A7CB-567602EC953B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7DD6-C88C-4FE9-9A8C-2A3889F50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37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7C1A8-BE42-4854-A7CB-567602EC953B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27DD6-C88C-4FE9-9A8C-2A3889F50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20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3.OA.7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Multiply and Divide within 100</a:t>
            </a:r>
            <a:endParaRPr lang="en-US" dirty="0"/>
          </a:p>
        </p:txBody>
      </p:sp>
      <p:sp>
        <p:nvSpPr>
          <p:cNvPr id="4" name="Multiply 3"/>
          <p:cNvSpPr/>
          <p:nvPr/>
        </p:nvSpPr>
        <p:spPr>
          <a:xfrm>
            <a:off x="472440" y="4892040"/>
            <a:ext cx="1371600" cy="1371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ivision 4"/>
          <p:cNvSpPr/>
          <p:nvPr/>
        </p:nvSpPr>
        <p:spPr>
          <a:xfrm>
            <a:off x="6705600" y="4892040"/>
            <a:ext cx="1828800" cy="13716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ivision 5"/>
          <p:cNvSpPr/>
          <p:nvPr/>
        </p:nvSpPr>
        <p:spPr>
          <a:xfrm>
            <a:off x="243840" y="304800"/>
            <a:ext cx="1828800" cy="13716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6934200" y="304800"/>
            <a:ext cx="1371600" cy="1371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6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Multiplying Nines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you multiply by 9 you can think of as 10 groups minus one group of 3. </a:t>
            </a:r>
          </a:p>
          <a:p>
            <a:endParaRPr lang="en-US" dirty="0"/>
          </a:p>
          <a:p>
            <a:r>
              <a:rPr lang="en-US" dirty="0" smtClean="0"/>
              <a:t>Explain how you can relate:</a:t>
            </a:r>
          </a:p>
          <a:p>
            <a:r>
              <a:rPr lang="en-US" dirty="0" smtClean="0"/>
              <a:t>3 x 10 = 30 </a:t>
            </a:r>
          </a:p>
          <a:p>
            <a:r>
              <a:rPr lang="en-US" dirty="0" smtClean="0"/>
              <a:t>3 x 9 = 27</a:t>
            </a:r>
          </a:p>
          <a:p>
            <a:endParaRPr lang="en-US" dirty="0"/>
          </a:p>
          <a:p>
            <a:r>
              <a:rPr lang="en-US" dirty="0" smtClean="0"/>
              <a:t>Try to solve this problem mentally </a:t>
            </a:r>
          </a:p>
          <a:p>
            <a:r>
              <a:rPr lang="en-US" dirty="0" smtClean="0"/>
              <a:t>9 x 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55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 don’t know what 6 x 7 is </a:t>
            </a:r>
          </a:p>
          <a:p>
            <a:r>
              <a:rPr lang="en-US" dirty="0" smtClean="0"/>
              <a:t>I do know 6 x 6 = 36 so I just need one more group of 6. 36 + 6 = 42</a:t>
            </a:r>
          </a:p>
          <a:p>
            <a:endParaRPr lang="en-US" dirty="0" smtClean="0"/>
          </a:p>
          <a:p>
            <a:r>
              <a:rPr lang="en-US" dirty="0" smtClean="0"/>
              <a:t>I will decompose the 8 into 5 and 3</a:t>
            </a:r>
            <a:endParaRPr lang="en-US" dirty="0"/>
          </a:p>
          <a:p>
            <a:pPr marL="514350" indent="-514350" algn="ctr">
              <a:buAutoNum type="arabicPlain" startAt="8"/>
            </a:pPr>
            <a:r>
              <a:rPr lang="en-US" dirty="0" smtClean="0"/>
              <a:t>x   4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5           3</a:t>
            </a:r>
          </a:p>
          <a:p>
            <a:pPr marL="0" indent="0">
              <a:buNone/>
            </a:pPr>
            <a:r>
              <a:rPr lang="en-US" dirty="0" smtClean="0"/>
              <a:t>5 x 4 = 20 </a:t>
            </a:r>
          </a:p>
          <a:p>
            <a:pPr marL="0" indent="0">
              <a:buNone/>
            </a:pPr>
            <a:r>
              <a:rPr lang="en-US" dirty="0" smtClean="0"/>
              <a:t>3 x 4 = 12 </a:t>
            </a:r>
          </a:p>
          <a:p>
            <a:pPr marL="0" indent="0">
              <a:buNone/>
            </a:pPr>
            <a:r>
              <a:rPr lang="en-US" dirty="0" smtClean="0"/>
              <a:t>What does 8 x 4 = ?</a:t>
            </a:r>
          </a:p>
          <a:p>
            <a:pPr marL="0" indent="0" algn="ctr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429000" y="3886200"/>
            <a:ext cx="609600" cy="26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038600" y="3886200"/>
            <a:ext cx="291860" cy="26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95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multiplication problem is represented here?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854824"/>
              </p:ext>
            </p:extLst>
          </p:nvPr>
        </p:nvGraphicFramePr>
        <p:xfrm>
          <a:off x="1676400" y="2209800"/>
          <a:ext cx="55626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7100"/>
                <a:gridCol w="927100"/>
                <a:gridCol w="927100"/>
                <a:gridCol w="927100"/>
                <a:gridCol w="927100"/>
                <a:gridCol w="927100"/>
              </a:tblGrid>
              <a:tr h="731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3300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3300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3300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3300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59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can you solve this multiplication problem by splitting it up into two easier known products?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5915809"/>
              </p:ext>
            </p:extLst>
          </p:nvPr>
        </p:nvGraphicFramePr>
        <p:xfrm>
          <a:off x="1676400" y="2819400"/>
          <a:ext cx="6248403" cy="35052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4267"/>
                <a:gridCol w="694267"/>
                <a:gridCol w="694267"/>
                <a:gridCol w="694267"/>
                <a:gridCol w="694267"/>
                <a:gridCol w="694267"/>
                <a:gridCol w="694267"/>
                <a:gridCol w="694267"/>
                <a:gridCol w="694267"/>
              </a:tblGrid>
              <a:tr h="5007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</a:tr>
              <a:tr h="50074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</a:tr>
              <a:tr h="50074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</a:tr>
              <a:tr h="50074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</a:tr>
              <a:tr h="50074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</a:tr>
              <a:tr h="50074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</a:tr>
              <a:tr h="50074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448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Ready, GO!!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4 x 7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8 x 3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6 x 9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5 x 4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2052" name="Picture 4" descr="C:\Users\Owner\AppData\Local\Microsoft\Windows\Temporary Internet Files\Content.IE5\HAIQIMG3\MP900448631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286000"/>
            <a:ext cx="4343669" cy="2899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49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 by zero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will the answer be…..</a:t>
            </a:r>
          </a:p>
          <a:p>
            <a:endParaRPr lang="en-US" dirty="0"/>
          </a:p>
          <a:p>
            <a:r>
              <a:rPr lang="en-US" dirty="0" smtClean="0"/>
              <a:t>8 X 0 = 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344769"/>
              </p:ext>
            </p:extLst>
          </p:nvPr>
        </p:nvGraphicFramePr>
        <p:xfrm>
          <a:off x="1524000" y="3657600"/>
          <a:ext cx="6096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36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will the product be?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9 x 0 =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0 x 3 =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7 x 0 =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1,999 x 0 =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0 x 99,999 =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71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will the product be?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9 x 1 =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1</a:t>
            </a:r>
            <a:r>
              <a:rPr lang="en-US" dirty="0" smtClean="0"/>
              <a:t> x 3 =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7 x 1 =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1,999 x 1 =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1</a:t>
            </a:r>
            <a:r>
              <a:rPr lang="en-US" dirty="0" smtClean="0"/>
              <a:t> x 99,999 =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21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Doubles</a:t>
            </a:r>
            <a:br>
              <a:rPr lang="en-US" dirty="0" smtClean="0"/>
            </a:br>
            <a:r>
              <a:rPr lang="en-US" dirty="0" smtClean="0">
                <a:solidFill>
                  <a:srgbClr val="0066FF"/>
                </a:solidFill>
              </a:rPr>
              <a:t>multiplying by 2  </a:t>
            </a:r>
            <a:endParaRPr lang="en-US" dirty="0">
              <a:solidFill>
                <a:srgbClr val="00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x 4 can be thought of as 4 doubled</a:t>
            </a:r>
          </a:p>
          <a:p>
            <a:endParaRPr lang="en-US" dirty="0"/>
          </a:p>
          <a:p>
            <a:r>
              <a:rPr lang="en-US" dirty="0" smtClean="0"/>
              <a:t>2 x 6 = ? </a:t>
            </a:r>
          </a:p>
          <a:p>
            <a:r>
              <a:rPr lang="en-US" dirty="0" smtClean="0"/>
              <a:t>Explain how you know the answer based on doubles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54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Doubling twice</a:t>
            </a:r>
            <a:br>
              <a:rPr lang="en-US" dirty="0" smtClean="0"/>
            </a:br>
            <a:r>
              <a:rPr lang="en-US" dirty="0" smtClean="0">
                <a:solidFill>
                  <a:srgbClr val="0066FF"/>
                </a:solidFill>
              </a:rPr>
              <a:t>multiplying by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 x 5 can be thought of as 5 doubled twice</a:t>
            </a:r>
          </a:p>
          <a:p>
            <a:endParaRPr lang="en-US" dirty="0" smtClean="0"/>
          </a:p>
          <a:p>
            <a:r>
              <a:rPr lang="en-US" dirty="0" smtClean="0"/>
              <a:t>Can someone explain this? </a:t>
            </a:r>
          </a:p>
          <a:p>
            <a:endParaRPr lang="en-US" dirty="0"/>
          </a:p>
          <a:p>
            <a:r>
              <a:rPr lang="en-US" dirty="0" smtClean="0"/>
              <a:t>Does this work anytime you multiply a number by 4?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70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Doubling three times</a:t>
            </a:r>
            <a:br>
              <a:rPr lang="en-US" dirty="0" smtClean="0"/>
            </a:br>
            <a:r>
              <a:rPr lang="en-US" dirty="0" smtClean="0">
                <a:solidFill>
                  <a:srgbClr val="0066FF"/>
                </a:solidFill>
              </a:rPr>
              <a:t>multiplying by 8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 x 5 can be thought of as 5 doubled three times</a:t>
            </a:r>
          </a:p>
          <a:p>
            <a:endParaRPr lang="en-US" dirty="0" smtClean="0"/>
          </a:p>
          <a:p>
            <a:r>
              <a:rPr lang="en-US" dirty="0" smtClean="0"/>
              <a:t>Can someone explain this? </a:t>
            </a:r>
          </a:p>
          <a:p>
            <a:endParaRPr lang="en-US" dirty="0"/>
          </a:p>
          <a:p>
            <a:r>
              <a:rPr lang="en-US" dirty="0" smtClean="0"/>
              <a:t>Does this work anytime you multiply a number by 8?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85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know 6 tens is 60. how can this help us with multiplying by a 10?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094821"/>
              </p:ext>
            </p:extLst>
          </p:nvPr>
        </p:nvGraphicFramePr>
        <p:xfrm>
          <a:off x="3581400" y="2895600"/>
          <a:ext cx="533400" cy="37782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</a:tblGrid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C:\Users\Owner\AppData\Local\Microsoft\Windows\Temporary Internet Files\Content.IE5\2CCQDZS6\MC9000787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2743200"/>
            <a:ext cx="1676400" cy="344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399492"/>
              </p:ext>
            </p:extLst>
          </p:nvPr>
        </p:nvGraphicFramePr>
        <p:xfrm>
          <a:off x="4724400" y="2819400"/>
          <a:ext cx="533400" cy="37782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</a:tblGrid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204172"/>
              </p:ext>
            </p:extLst>
          </p:nvPr>
        </p:nvGraphicFramePr>
        <p:xfrm>
          <a:off x="5867400" y="2819400"/>
          <a:ext cx="533400" cy="37782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</a:tblGrid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437724"/>
              </p:ext>
            </p:extLst>
          </p:nvPr>
        </p:nvGraphicFramePr>
        <p:xfrm>
          <a:off x="7010400" y="2819400"/>
          <a:ext cx="533400" cy="37782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</a:tblGrid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105680"/>
              </p:ext>
            </p:extLst>
          </p:nvPr>
        </p:nvGraphicFramePr>
        <p:xfrm>
          <a:off x="8153400" y="2819400"/>
          <a:ext cx="533400" cy="37782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</a:tblGrid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090827"/>
              </p:ext>
            </p:extLst>
          </p:nvPr>
        </p:nvGraphicFramePr>
        <p:xfrm>
          <a:off x="2514600" y="2819400"/>
          <a:ext cx="533400" cy="37782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</a:tblGrid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837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would we say 9 is a square number?</a:t>
            </a:r>
          </a:p>
          <a:p>
            <a:endParaRPr lang="en-US" dirty="0"/>
          </a:p>
          <a:p>
            <a:r>
              <a:rPr lang="en-US" dirty="0" smtClean="0"/>
              <a:t>Use 1 inch tiles or draw a picture to make another square number.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28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690</Words>
  <Application>Microsoft Office PowerPoint</Application>
  <PresentationFormat>On-screen Show (4:3)</PresentationFormat>
  <Paragraphs>103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3.OA.7 </vt:lpstr>
      <vt:lpstr>Multiply by zero</vt:lpstr>
      <vt:lpstr>What will the product be?</vt:lpstr>
      <vt:lpstr>What will the product be?</vt:lpstr>
      <vt:lpstr>Doubles multiplying by 2  </vt:lpstr>
      <vt:lpstr>Doubling twice multiplying by 4</vt:lpstr>
      <vt:lpstr>Doubling three times multiplying by 8 </vt:lpstr>
      <vt:lpstr>Tens </vt:lpstr>
      <vt:lpstr>Square Numbers</vt:lpstr>
      <vt:lpstr>Multiplying Nines </vt:lpstr>
      <vt:lpstr>Decomposing </vt:lpstr>
      <vt:lpstr>What multiplication problem is represented here? </vt:lpstr>
      <vt:lpstr>How can you solve this multiplication problem by splitting it up into two easier known products?</vt:lpstr>
      <vt:lpstr>Ready, GO!!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3.OA.7</dc:title>
  <dc:creator>Owner</dc:creator>
  <cp:lastModifiedBy>Cartier, Dana</cp:lastModifiedBy>
  <cp:revision>6</cp:revision>
  <dcterms:created xsi:type="dcterms:W3CDTF">2014-06-30T00:48:37Z</dcterms:created>
  <dcterms:modified xsi:type="dcterms:W3CDTF">2014-09-09T16:08:38Z</dcterms:modified>
</cp:coreProperties>
</file>