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5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B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11EFB-400B-FA4D-919F-2FFFD44BFC59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4E8D0-3FC2-2B40-A7BE-72EB4C347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8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Quadrilateral, parallelogram and rectangle.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E8D0-3FC2-2B40-A7BE-72EB4C347D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3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Hexagon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E8D0-3FC2-2B40-A7BE-72EB4C347D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34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Trapezoid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E8D0-3FC2-2B40-A7BE-72EB4C347D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30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quadrilateral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E8D0-3FC2-2B40-A7BE-72EB4C347D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1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acute triangle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E8D0-3FC2-2B40-A7BE-72EB4C347D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21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equilateral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E8D0-3FC2-2B40-A7BE-72EB4C347D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87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quadrilateral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E8D0-3FC2-2B40-A7BE-72EB4C347D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6853-7BC3-A84A-854B-73306440F4F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0AB6-BD83-294D-8463-B9DDBE015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6853-7BC3-A84A-854B-73306440F4F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0AB6-BD83-294D-8463-B9DDBE015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6853-7BC3-A84A-854B-73306440F4F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0AB6-BD83-294D-8463-B9DDBE015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5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6853-7BC3-A84A-854B-73306440F4F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0AB6-BD83-294D-8463-B9DDBE015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6853-7BC3-A84A-854B-73306440F4F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0AB6-BD83-294D-8463-B9DDBE015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5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6853-7BC3-A84A-854B-73306440F4F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0AB6-BD83-294D-8463-B9DDBE015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9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6853-7BC3-A84A-854B-73306440F4F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0AB6-BD83-294D-8463-B9DDBE015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8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6853-7BC3-A84A-854B-73306440F4F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0AB6-BD83-294D-8463-B9DDBE015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8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6853-7BC3-A84A-854B-73306440F4F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0AB6-BD83-294D-8463-B9DDBE015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8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6853-7BC3-A84A-854B-73306440F4F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0AB6-BD83-294D-8463-B9DDBE015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1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6853-7BC3-A84A-854B-73306440F4F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0AB6-BD83-294D-8463-B9DDBE015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9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D6853-7BC3-A84A-854B-73306440F4F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70AB6-BD83-294D-8463-B9DDBE015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4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5.G.</a:t>
            </a:r>
            <a:r>
              <a:rPr lang="en-US" dirty="0" smtClean="0"/>
              <a:t>3: </a:t>
            </a:r>
            <a:r>
              <a:rPr lang="en-US" dirty="0"/>
              <a:t>Shared Attributes of 2-D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4401"/>
            <a:ext cx="8229600" cy="347959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Understand that attributes belonging to a category of two-dimensional figures also belong to all subcategories of that category. For example, all rectangles have four right angles and squares are rectangles, so all squares have four right angles.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596" y="5821363"/>
            <a:ext cx="60960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98" y="1028700"/>
            <a:ext cx="6096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3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51" y="1498639"/>
            <a:ext cx="6277262" cy="470794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36408" y="5155441"/>
            <a:ext cx="1080273" cy="1051146"/>
          </a:xfrm>
          <a:prstGeom prst="ellipse">
            <a:avLst/>
          </a:prstGeom>
          <a:noFill/>
          <a:ln w="57150" cmpd="sng">
            <a:solidFill>
              <a:srgbClr val="42B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 says this circle is a polygon. Do you agree or disagree?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7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128" y="1802800"/>
            <a:ext cx="6394151" cy="479561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481708" y="4255682"/>
            <a:ext cx="1678803" cy="2175289"/>
            <a:chOff x="2481708" y="3941799"/>
            <a:chExt cx="1678803" cy="217528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051041" y="3941799"/>
              <a:ext cx="1109470" cy="1401528"/>
            </a:xfrm>
            <a:prstGeom prst="line">
              <a:avLst/>
            </a:prstGeom>
            <a:ln w="57150" cmpd="sng">
              <a:solidFill>
                <a:srgbClr val="42BD3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707964" y="5343327"/>
              <a:ext cx="452547" cy="773761"/>
            </a:xfrm>
            <a:prstGeom prst="line">
              <a:avLst/>
            </a:prstGeom>
            <a:ln w="57150" cmpd="sng">
              <a:solidFill>
                <a:srgbClr val="42BD3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2481708" y="4481972"/>
              <a:ext cx="1226256" cy="1635116"/>
            </a:xfrm>
            <a:prstGeom prst="line">
              <a:avLst/>
            </a:prstGeom>
            <a:ln w="57150" cmpd="sng">
              <a:solidFill>
                <a:srgbClr val="42BD3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481708" y="3941799"/>
              <a:ext cx="569333" cy="540173"/>
            </a:xfrm>
            <a:prstGeom prst="line">
              <a:avLst/>
            </a:prstGeom>
            <a:ln w="57150" cmpd="sng">
              <a:solidFill>
                <a:srgbClr val="42BD3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598530" y="266472"/>
            <a:ext cx="8131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a typeface="+mj-ea"/>
                <a:cs typeface="+mj-cs"/>
              </a:rPr>
              <a:t>Ali </a:t>
            </a:r>
            <a:r>
              <a:rPr lang="en-US" sz="3600" b="1" dirty="0" smtClean="0">
                <a:solidFill>
                  <a:prstClr val="black"/>
                </a:solidFill>
                <a:ea typeface="+mj-ea"/>
                <a:cs typeface="+mj-cs"/>
              </a:rPr>
              <a:t>wants </a:t>
            </a:r>
            <a:r>
              <a:rPr lang="en-US" sz="3600" b="1" dirty="0" smtClean="0">
                <a:solidFill>
                  <a:prstClr val="black"/>
                </a:solidFill>
                <a:ea typeface="+mj-ea"/>
                <a:cs typeface="+mj-cs"/>
              </a:rPr>
              <a:t>to know all the names of this shape. Can </a:t>
            </a:r>
            <a:r>
              <a:rPr lang="en-US" sz="3600" b="1" dirty="0">
                <a:solidFill>
                  <a:prstClr val="black"/>
                </a:solidFill>
                <a:ea typeface="+mj-ea"/>
                <a:cs typeface="+mj-cs"/>
              </a:rPr>
              <a:t>y</a:t>
            </a:r>
            <a:r>
              <a:rPr lang="en-US" sz="3600" b="1" dirty="0" smtClean="0">
                <a:solidFill>
                  <a:prstClr val="black"/>
                </a:solidFill>
                <a:ea typeface="+mj-ea"/>
                <a:cs typeface="+mj-cs"/>
              </a:rPr>
              <a:t>ou help her?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251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0490" y="1429138"/>
            <a:ext cx="5424403" cy="406830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875826" y="1430731"/>
            <a:ext cx="3810973" cy="47262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Ali said this is a trapezoid and a quadrilateral. Do you agree?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6181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24085" y="1214460"/>
            <a:ext cx="5897708" cy="442328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5367" y="2876053"/>
            <a:ext cx="1795588" cy="1328532"/>
            <a:chOff x="1985367" y="2876053"/>
            <a:chExt cx="1795588" cy="1328532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1985367" y="2876053"/>
              <a:ext cx="715316" cy="1328532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313810" y="2876053"/>
              <a:ext cx="467145" cy="1328532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700682" y="2876053"/>
              <a:ext cx="613128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985367" y="4160788"/>
              <a:ext cx="1795588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1"/>
          <p:cNvSpPr txBox="1">
            <a:spLocks/>
          </p:cNvSpPr>
          <p:nvPr/>
        </p:nvSpPr>
        <p:spPr>
          <a:xfrm>
            <a:off x="5036410" y="1897893"/>
            <a:ext cx="3810973" cy="27446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What is the shape of Ali’s </a:t>
            </a:r>
            <a:r>
              <a:rPr lang="en-US" sz="3600" b="1" dirty="0" smtClean="0"/>
              <a:t>water </a:t>
            </a:r>
            <a:r>
              <a:rPr lang="en-US" sz="3600" b="1" dirty="0" smtClean="0"/>
              <a:t>slide?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9991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84802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Help Ali Find Shapes!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4706"/>
            <a:ext cx="2844800" cy="284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971" y="-174706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546" y="3712982"/>
            <a:ext cx="28575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661" y="3573282"/>
            <a:ext cx="2717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1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54" y="245550"/>
            <a:ext cx="8992145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Ali says this is a quadrilateral and a parallelogram.  Debbie says it</a:t>
            </a:r>
            <a:r>
              <a:rPr lang="fr-FR" sz="3200" b="1" dirty="0" smtClean="0"/>
              <a:t>’</a:t>
            </a:r>
            <a:r>
              <a:rPr lang="en-US" sz="3200" b="1" dirty="0" smtClean="0"/>
              <a:t>s a rectangle. Mike thinks it</a:t>
            </a:r>
            <a:r>
              <a:rPr lang="fr-FR" sz="3200" b="1" dirty="0" smtClean="0"/>
              <a:t>’</a:t>
            </a:r>
            <a:r>
              <a:rPr lang="en-US" sz="3200" b="1" dirty="0" smtClean="0"/>
              <a:t>s a rhombus. Who is right?</a:t>
            </a:r>
            <a:endParaRPr lang="en-US" sz="3200" b="1" dirty="0"/>
          </a:p>
        </p:txBody>
      </p:sp>
      <p:pic>
        <p:nvPicPr>
          <p:cNvPr id="4" name="Content Placeholder 3" descr="IMG_0008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8" t="10378" r="16171" b="10710"/>
          <a:stretch/>
        </p:blipFill>
        <p:spPr>
          <a:xfrm>
            <a:off x="1931985" y="1667573"/>
            <a:ext cx="5106546" cy="4870645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3863973" y="5309419"/>
            <a:ext cx="2607505" cy="520134"/>
          </a:xfrm>
          <a:prstGeom prst="line">
            <a:avLst/>
          </a:prstGeom>
          <a:ln w="76200" cmpd="sng">
            <a:solidFill>
              <a:srgbClr val="42B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863973" y="4823060"/>
            <a:ext cx="2337297" cy="425564"/>
          </a:xfrm>
          <a:prstGeom prst="line">
            <a:avLst/>
          </a:prstGeom>
          <a:ln w="76200" cmpd="sng">
            <a:solidFill>
              <a:srgbClr val="42B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63973" y="5241869"/>
            <a:ext cx="0" cy="580929"/>
          </a:xfrm>
          <a:prstGeom prst="line">
            <a:avLst/>
          </a:prstGeom>
          <a:ln w="76200" cmpd="sng">
            <a:solidFill>
              <a:srgbClr val="42B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01270" y="4823060"/>
            <a:ext cx="273584" cy="486359"/>
          </a:xfrm>
          <a:prstGeom prst="line">
            <a:avLst/>
          </a:prstGeom>
          <a:ln w="76200" cmpd="sng">
            <a:solidFill>
              <a:srgbClr val="42B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08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89237"/>
            <a:ext cx="8462351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Look at the Hexagon said Ali!</a:t>
            </a:r>
            <a:r>
              <a:rPr lang="en-US" sz="3600" b="1" dirty="0"/>
              <a:t> </a:t>
            </a:r>
            <a:r>
              <a:rPr lang="en-US" sz="3600" b="1" dirty="0" smtClean="0"/>
              <a:t>Ray said it </a:t>
            </a:r>
            <a:r>
              <a:rPr lang="en-US" sz="3600" b="1" dirty="0"/>
              <a:t>i</a:t>
            </a:r>
            <a:r>
              <a:rPr lang="en-US" sz="3600" b="1" dirty="0" smtClean="0"/>
              <a:t>s a polygon. Lauren said it is a parallelogram. </a:t>
            </a:r>
            <a:r>
              <a:rPr lang="en-US" sz="3600" b="1" dirty="0" smtClean="0"/>
              <a:t>Who is right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pic>
        <p:nvPicPr>
          <p:cNvPr id="4" name="Content Placeholder 3" descr="IMG_0007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1" t="22303" r="20188" b="25554"/>
          <a:stretch/>
        </p:blipFill>
        <p:spPr>
          <a:xfrm>
            <a:off x="2094110" y="1795538"/>
            <a:ext cx="4843475" cy="4720710"/>
          </a:xfrm>
        </p:spPr>
      </p:pic>
      <p:cxnSp>
        <p:nvCxnSpPr>
          <p:cNvPr id="6" name="Straight Connector 5"/>
          <p:cNvCxnSpPr/>
          <p:nvPr/>
        </p:nvCxnSpPr>
        <p:spPr>
          <a:xfrm>
            <a:off x="4262528" y="3557563"/>
            <a:ext cx="1" cy="1985966"/>
          </a:xfrm>
          <a:prstGeom prst="line">
            <a:avLst/>
          </a:prstGeom>
          <a:ln w="76200" cmpd="sng">
            <a:solidFill>
              <a:srgbClr val="42B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296535" y="5543529"/>
            <a:ext cx="965994" cy="776824"/>
          </a:xfrm>
          <a:prstGeom prst="line">
            <a:avLst/>
          </a:prstGeom>
          <a:ln w="76200" cmpd="sng">
            <a:solidFill>
              <a:srgbClr val="42B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587241" y="4206042"/>
            <a:ext cx="337758" cy="2114311"/>
          </a:xfrm>
          <a:prstGeom prst="line">
            <a:avLst/>
          </a:prstGeom>
          <a:ln w="76200" cmpd="sng">
            <a:solidFill>
              <a:srgbClr val="42B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925000" y="3503523"/>
            <a:ext cx="1006523" cy="702519"/>
          </a:xfrm>
          <a:prstGeom prst="line">
            <a:avLst/>
          </a:prstGeom>
          <a:ln w="76200" cmpd="sng">
            <a:solidFill>
              <a:srgbClr val="42B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87241" y="6320353"/>
            <a:ext cx="709294" cy="0"/>
          </a:xfrm>
          <a:prstGeom prst="line">
            <a:avLst/>
          </a:prstGeom>
          <a:ln w="76200" cmpd="sng">
            <a:solidFill>
              <a:srgbClr val="42B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931524" y="3503523"/>
            <a:ext cx="331005" cy="54040"/>
          </a:xfrm>
          <a:prstGeom prst="line">
            <a:avLst/>
          </a:prstGeom>
          <a:ln w="76200" cmpd="sng">
            <a:solidFill>
              <a:srgbClr val="42B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09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Ali loves cookies in the shape of trapezoids. Mommy said the cookie looks like a rhombus. Daddy said it</a:t>
            </a:r>
            <a:r>
              <a:rPr lang="fr-FR" sz="3200" b="1" dirty="0" smtClean="0"/>
              <a:t>’</a:t>
            </a:r>
            <a:r>
              <a:rPr lang="en-US" sz="3200" b="1" dirty="0" smtClean="0"/>
              <a:t>s a parallelogram. Who is right?</a:t>
            </a:r>
            <a:endParaRPr lang="en-US" sz="3200" b="1" dirty="0"/>
          </a:p>
        </p:txBody>
      </p:sp>
      <p:pic>
        <p:nvPicPr>
          <p:cNvPr id="4" name="Content Placeholder 3" descr="IMG_0002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t="16516" r="12472" b="29376"/>
          <a:stretch/>
        </p:blipFill>
        <p:spPr>
          <a:xfrm>
            <a:off x="2107621" y="2001306"/>
            <a:ext cx="4647152" cy="4721736"/>
          </a:xfrm>
        </p:spPr>
      </p:pic>
      <p:grpSp>
        <p:nvGrpSpPr>
          <p:cNvPr id="3" name="Group 2"/>
          <p:cNvGrpSpPr/>
          <p:nvPr/>
        </p:nvGrpSpPr>
        <p:grpSpPr>
          <a:xfrm>
            <a:off x="3958547" y="4750585"/>
            <a:ext cx="1310505" cy="797088"/>
            <a:chOff x="3958547" y="4750585"/>
            <a:chExt cx="1310505" cy="797088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3958547" y="4777604"/>
              <a:ext cx="1310505" cy="54039"/>
            </a:xfrm>
            <a:prstGeom prst="line">
              <a:avLst/>
            </a:prstGeom>
            <a:ln w="76200" cmpd="sng">
              <a:solidFill>
                <a:srgbClr val="42BD3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958547" y="4831643"/>
              <a:ext cx="371533" cy="716030"/>
            </a:xfrm>
            <a:prstGeom prst="line">
              <a:avLst/>
            </a:prstGeom>
            <a:ln w="76200" cmpd="sng">
              <a:solidFill>
                <a:srgbClr val="42BD3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276039" y="5520654"/>
              <a:ext cx="634987" cy="0"/>
            </a:xfrm>
            <a:prstGeom prst="line">
              <a:avLst/>
            </a:prstGeom>
            <a:ln w="76200" cmpd="sng">
              <a:solidFill>
                <a:srgbClr val="42BD3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911026" y="4750585"/>
              <a:ext cx="358025" cy="770069"/>
            </a:xfrm>
            <a:prstGeom prst="line">
              <a:avLst/>
            </a:prstGeom>
            <a:ln w="76200" cmpd="sng">
              <a:solidFill>
                <a:srgbClr val="42BD3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343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Is Ali holding a diamond, kite, quadrilateral, or square?</a:t>
            </a:r>
            <a:endParaRPr lang="en-US" b="1" dirty="0"/>
          </a:p>
        </p:txBody>
      </p:sp>
      <p:pic>
        <p:nvPicPr>
          <p:cNvPr id="4" name="Content Placeholder 3" descr="IMG_0005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 t="14793" r="9188" b="29376"/>
          <a:stretch/>
        </p:blipFill>
        <p:spPr>
          <a:xfrm>
            <a:off x="1903327" y="1702257"/>
            <a:ext cx="5608450" cy="4775776"/>
          </a:xfrm>
        </p:spPr>
      </p:pic>
      <p:grpSp>
        <p:nvGrpSpPr>
          <p:cNvPr id="3" name="Group 2"/>
          <p:cNvGrpSpPr/>
          <p:nvPr/>
        </p:nvGrpSpPr>
        <p:grpSpPr>
          <a:xfrm>
            <a:off x="2053581" y="1796826"/>
            <a:ext cx="1452365" cy="1945436"/>
            <a:chOff x="2053581" y="1796826"/>
            <a:chExt cx="1452365" cy="1945436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2053581" y="1796826"/>
              <a:ext cx="878173" cy="1080798"/>
            </a:xfrm>
            <a:prstGeom prst="line">
              <a:avLst/>
            </a:prstGeom>
            <a:ln w="76200" cmpd="sng">
              <a:solidFill>
                <a:srgbClr val="42BD3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053581" y="2850604"/>
              <a:ext cx="344513" cy="891658"/>
            </a:xfrm>
            <a:prstGeom prst="line">
              <a:avLst/>
            </a:prstGeom>
            <a:ln w="76200" cmpd="sng">
              <a:solidFill>
                <a:srgbClr val="42BD3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931754" y="1796826"/>
              <a:ext cx="574192" cy="905169"/>
            </a:xfrm>
            <a:prstGeom prst="line">
              <a:avLst/>
            </a:prstGeom>
            <a:ln w="76200" cmpd="sng">
              <a:solidFill>
                <a:srgbClr val="42BD3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398095" y="2701995"/>
              <a:ext cx="1107851" cy="1040267"/>
            </a:xfrm>
            <a:prstGeom prst="line">
              <a:avLst/>
            </a:prstGeom>
            <a:ln w="76200" cmpd="sng">
              <a:solidFill>
                <a:srgbClr val="42BD3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134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9606" y="274637"/>
            <a:ext cx="4647194" cy="619663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Ali picked a piece of pizza that looks like an obtuse triangle. Aunt Debbie said it is an acute triangle. The pizza delivery man said it is an equilateral triangle. Who is right?</a:t>
            </a:r>
            <a:endParaRPr lang="en-US" sz="3600" b="1" dirty="0"/>
          </a:p>
        </p:txBody>
      </p:sp>
      <p:pic>
        <p:nvPicPr>
          <p:cNvPr id="4" name="Content Placeholder 3" descr="IMG_0004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15" t="31295" r="10554"/>
          <a:stretch/>
        </p:blipFill>
        <p:spPr>
          <a:xfrm>
            <a:off x="219478" y="504308"/>
            <a:ext cx="3779434" cy="5467101"/>
          </a:xfrm>
        </p:spPr>
      </p:pic>
      <p:cxnSp>
        <p:nvCxnSpPr>
          <p:cNvPr id="5" name="Straight Connector 4"/>
          <p:cNvCxnSpPr/>
          <p:nvPr/>
        </p:nvCxnSpPr>
        <p:spPr>
          <a:xfrm>
            <a:off x="1303752" y="3769282"/>
            <a:ext cx="675520" cy="1074043"/>
          </a:xfrm>
          <a:prstGeom prst="line">
            <a:avLst/>
          </a:prstGeom>
          <a:ln w="76200" cmpd="sng">
            <a:solidFill>
              <a:srgbClr val="42B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03985" y="3836832"/>
            <a:ext cx="999767" cy="1681992"/>
          </a:xfrm>
          <a:prstGeom prst="line">
            <a:avLst/>
          </a:prstGeom>
          <a:ln w="76200" cmpd="sng">
            <a:solidFill>
              <a:srgbClr val="42B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03984" y="4843325"/>
            <a:ext cx="1675288" cy="675499"/>
          </a:xfrm>
          <a:prstGeom prst="line">
            <a:avLst/>
          </a:prstGeom>
          <a:ln w="76200" cmpd="sng">
            <a:solidFill>
              <a:srgbClr val="42B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37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Ali says that this is a rectangle, a parallelogram, and a quadrilateral. Is she right? Explain your reasoning.</a:t>
            </a:r>
            <a:endParaRPr lang="en-US" b="1" dirty="0"/>
          </a:p>
        </p:txBody>
      </p:sp>
      <p:pic>
        <p:nvPicPr>
          <p:cNvPr id="4" name="Content Placeholder 3" descr="IMG_00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>
          <a:xfrm>
            <a:off x="457200" y="1986768"/>
            <a:ext cx="8229600" cy="4525963"/>
          </a:xfrm>
        </p:spPr>
      </p:pic>
      <p:cxnSp>
        <p:nvCxnSpPr>
          <p:cNvPr id="6" name="Straight Connector 5"/>
          <p:cNvCxnSpPr/>
          <p:nvPr/>
        </p:nvCxnSpPr>
        <p:spPr>
          <a:xfrm flipH="1" flipV="1">
            <a:off x="2452136" y="5101549"/>
            <a:ext cx="716050" cy="114834"/>
          </a:xfrm>
          <a:prstGeom prst="line">
            <a:avLst/>
          </a:prstGeom>
          <a:ln w="76200" cmpd="sng">
            <a:solidFill>
              <a:srgbClr val="42B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658808" y="3571365"/>
            <a:ext cx="716050" cy="114834"/>
          </a:xfrm>
          <a:prstGeom prst="line">
            <a:avLst/>
          </a:prstGeom>
          <a:ln w="76200" cmpd="sng">
            <a:solidFill>
              <a:srgbClr val="42B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388368" y="3713812"/>
            <a:ext cx="779818" cy="1502571"/>
          </a:xfrm>
          <a:prstGeom prst="line">
            <a:avLst/>
          </a:prstGeom>
          <a:ln w="76200" cmpd="sng">
            <a:solidFill>
              <a:srgbClr val="42B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672318" y="3598978"/>
            <a:ext cx="779818" cy="1502571"/>
          </a:xfrm>
          <a:prstGeom prst="line">
            <a:avLst/>
          </a:prstGeom>
          <a:ln w="76200" cmpd="sng">
            <a:solidFill>
              <a:srgbClr val="42B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95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382" y="274637"/>
            <a:ext cx="4613418" cy="6101377"/>
          </a:xfrm>
        </p:spPr>
        <p:txBody>
          <a:bodyPr>
            <a:normAutofit/>
          </a:bodyPr>
          <a:lstStyle/>
          <a:p>
            <a:r>
              <a:rPr lang="en-US" b="1" dirty="0" smtClean="0"/>
              <a:t>Is this an isosceles,  equilateral or scalene triangle. Could it be acute too? </a:t>
            </a:r>
            <a:endParaRPr lang="en-US" b="1" dirty="0"/>
          </a:p>
        </p:txBody>
      </p:sp>
      <p:pic>
        <p:nvPicPr>
          <p:cNvPr id="6" name="Content Placeholder 5" descr="IMG_0001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6" t="18194" r="26900" b="16708"/>
          <a:stretch/>
        </p:blipFill>
        <p:spPr>
          <a:xfrm>
            <a:off x="681687" y="355696"/>
            <a:ext cx="2952607" cy="6020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 flipV="1">
            <a:off x="2384585" y="4492064"/>
            <a:ext cx="533661" cy="810600"/>
          </a:xfrm>
          <a:prstGeom prst="line">
            <a:avLst/>
          </a:prstGeom>
          <a:ln w="76200" cmpd="sng">
            <a:solidFill>
              <a:srgbClr val="42B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73439" y="4431271"/>
            <a:ext cx="844807" cy="60793"/>
          </a:xfrm>
          <a:prstGeom prst="line">
            <a:avLst/>
          </a:prstGeom>
          <a:ln w="76200" cmpd="sng">
            <a:solidFill>
              <a:srgbClr val="42B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27481" y="4431271"/>
            <a:ext cx="257104" cy="871393"/>
          </a:xfrm>
          <a:prstGeom prst="line">
            <a:avLst/>
          </a:prstGeom>
          <a:ln w="76200" cmpd="sng">
            <a:solidFill>
              <a:srgbClr val="42B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55034" y="4638720"/>
            <a:ext cx="441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07779" y="4045596"/>
            <a:ext cx="441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29204" y="4777848"/>
            <a:ext cx="441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3798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306</Words>
  <Application>Microsoft Macintosh PowerPoint</Application>
  <PresentationFormat>On-screen Show (4:3)</PresentationFormat>
  <Paragraphs>31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5.G.3: Shared Attributes of 2-D Figures</vt:lpstr>
      <vt:lpstr>Help Ali Find Shapes!</vt:lpstr>
      <vt:lpstr>Ali says this is a quadrilateral and a parallelogram.  Debbie says it’s a rectangle. Mike thinks it’s a rhombus. Who is right?</vt:lpstr>
      <vt:lpstr>Look at the Hexagon said Ali! Ray said it is a polygon. Lauren said it is a parallelogram. Who is right?</vt:lpstr>
      <vt:lpstr>Ali loves cookies in the shape of trapezoids. Mommy said the cookie looks like a rhombus. Daddy said it’s a parallelogram. Who is right?</vt:lpstr>
      <vt:lpstr>Is Ali holding a diamond, kite, quadrilateral, or square?</vt:lpstr>
      <vt:lpstr>Ali picked a piece of pizza that looks like an obtuse triangle. Aunt Debbie said it is an acute triangle. The pizza delivery man said it is an equilateral triangle. Who is right?</vt:lpstr>
      <vt:lpstr>Ali says that this is a rectangle, a parallelogram, and a quadrilateral. Is she right? Explain your reasoning.</vt:lpstr>
      <vt:lpstr>Is this an isosceles,  equilateral or scalene triangle. Could it be acute too? </vt:lpstr>
      <vt:lpstr>Ali says this circle is a polygon. Do you agree or disagree?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Scaletta-Nelson</dc:creator>
  <cp:lastModifiedBy>Debra Sutkowski</cp:lastModifiedBy>
  <cp:revision>37</cp:revision>
  <dcterms:created xsi:type="dcterms:W3CDTF">2014-08-17T03:53:36Z</dcterms:created>
  <dcterms:modified xsi:type="dcterms:W3CDTF">2014-11-12T04:44:53Z</dcterms:modified>
</cp:coreProperties>
</file>