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3" r:id="rId2"/>
    <p:sldId id="258" r:id="rId3"/>
    <p:sldId id="259" r:id="rId4"/>
    <p:sldId id="260" r:id="rId5"/>
    <p:sldId id="262" r:id="rId6"/>
    <p:sldId id="261" r:id="rId7"/>
    <p:sldId id="264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14" d="100"/>
          <a:sy n="114" d="100"/>
        </p:scale>
        <p:origin x="-148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FDD8E-F7F7-D948-BB7B-641C2E83C300}" type="datetimeFigureOut">
              <a:rPr lang="en-US" smtClean="0"/>
              <a:t>11/11/14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04100-A768-7B4D-8AA6-BC9BD602BC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0203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FDD8E-F7F7-D948-BB7B-641C2E83C300}" type="datetimeFigureOut">
              <a:rPr lang="en-US" smtClean="0"/>
              <a:t>11/11/14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04100-A768-7B4D-8AA6-BC9BD602BC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95913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FDD8E-F7F7-D948-BB7B-641C2E83C300}" type="datetimeFigureOut">
              <a:rPr lang="en-US" smtClean="0"/>
              <a:t>11/11/14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04100-A768-7B4D-8AA6-BC9BD602BC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6621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FDD8E-F7F7-D948-BB7B-641C2E83C300}" type="datetimeFigureOut">
              <a:rPr lang="en-US" smtClean="0"/>
              <a:t>11/11/14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04100-A768-7B4D-8AA6-BC9BD602BC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0554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FDD8E-F7F7-D948-BB7B-641C2E83C300}" type="datetimeFigureOut">
              <a:rPr lang="en-US" smtClean="0"/>
              <a:t>11/11/14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04100-A768-7B4D-8AA6-BC9BD602BC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22461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FDD8E-F7F7-D948-BB7B-641C2E83C300}" type="datetimeFigureOut">
              <a:rPr lang="en-US" smtClean="0"/>
              <a:t>11/11/14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04100-A768-7B4D-8AA6-BC9BD602BC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2895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FDD8E-F7F7-D948-BB7B-641C2E83C300}" type="datetimeFigureOut">
              <a:rPr lang="en-US" smtClean="0"/>
              <a:t>11/11/14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04100-A768-7B4D-8AA6-BC9BD602BC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0432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FDD8E-F7F7-D948-BB7B-641C2E83C300}" type="datetimeFigureOut">
              <a:rPr lang="en-US" smtClean="0"/>
              <a:t>11/11/14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04100-A768-7B4D-8AA6-BC9BD602BC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49138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FDD8E-F7F7-D948-BB7B-641C2E83C300}" type="datetimeFigureOut">
              <a:rPr lang="en-US" smtClean="0"/>
              <a:t>11/11/14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04100-A768-7B4D-8AA6-BC9BD602BC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2102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FDD8E-F7F7-D948-BB7B-641C2E83C300}" type="datetimeFigureOut">
              <a:rPr lang="en-US" smtClean="0"/>
              <a:t>11/11/14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04100-A768-7B4D-8AA6-BC9BD602BC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2201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FDD8E-F7F7-D948-BB7B-641C2E83C300}" type="datetimeFigureOut">
              <a:rPr lang="en-US" smtClean="0"/>
              <a:t>11/11/14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04100-A768-7B4D-8AA6-BC9BD602BC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9144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7FDD8E-F7F7-D948-BB7B-641C2E83C300}" type="datetimeFigureOut">
              <a:rPr lang="en-US" smtClean="0"/>
              <a:t>11/11/14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804100-A768-7B4D-8AA6-BC9BD602BC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81881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54500" y="-98778"/>
            <a:ext cx="2489500" cy="24895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98778"/>
            <a:ext cx="2489500" cy="2489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1601" y="1425275"/>
            <a:ext cx="7772400" cy="1470025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3366FF"/>
                </a:solidFill>
              </a:rPr>
              <a:t>5.NBT.</a:t>
            </a:r>
            <a:r>
              <a:rPr lang="en-US" b="1" dirty="0" smtClean="0">
                <a:solidFill>
                  <a:srgbClr val="3366FF"/>
                </a:solidFill>
              </a:rPr>
              <a:t>3</a:t>
            </a:r>
            <a:r>
              <a:rPr lang="en-US" dirty="0"/>
              <a:t>    </a:t>
            </a:r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>
          <a:xfrm>
            <a:off x="811600" y="2750480"/>
            <a:ext cx="7633299" cy="1752600"/>
          </a:xfrm>
        </p:spPr>
        <p:txBody>
          <a:bodyPr>
            <a:noAutofit/>
          </a:bodyPr>
          <a:lstStyle/>
          <a:p>
            <a:pPr marL="457200" indent="-457200" algn="l">
              <a:buFont typeface="Arial"/>
              <a:buChar char="•"/>
            </a:pPr>
            <a:r>
              <a:rPr lang="en-US" sz="2400" b="1" dirty="0" smtClean="0">
                <a:solidFill>
                  <a:srgbClr val="0000FF"/>
                </a:solidFill>
              </a:rPr>
              <a:t>5.NBT.3a:  Read </a:t>
            </a:r>
            <a:r>
              <a:rPr lang="en-US" sz="2400" b="1" dirty="0">
                <a:solidFill>
                  <a:srgbClr val="0000FF"/>
                </a:solidFill>
              </a:rPr>
              <a:t>and Write </a:t>
            </a:r>
            <a:r>
              <a:rPr lang="en-US" sz="2400" b="1" dirty="0" smtClean="0">
                <a:solidFill>
                  <a:srgbClr val="0000FF"/>
                </a:solidFill>
              </a:rPr>
              <a:t>Decimals</a:t>
            </a:r>
            <a:r>
              <a:rPr lang="en-US" sz="2400" dirty="0" smtClean="0">
                <a:solidFill>
                  <a:srgbClr val="0000FF"/>
                </a:solidFill>
              </a:rPr>
              <a:t>:</a:t>
            </a:r>
            <a:r>
              <a:rPr lang="en-US" sz="2400" dirty="0">
                <a:solidFill>
                  <a:srgbClr val="0000FF"/>
                </a:solidFill>
              </a:rPr>
              <a:t> </a:t>
            </a:r>
            <a:r>
              <a:rPr lang="en-US" sz="2400" dirty="0" smtClean="0">
                <a:solidFill>
                  <a:srgbClr val="0000FF"/>
                </a:solidFill>
              </a:rPr>
              <a:t>Read </a:t>
            </a:r>
            <a:r>
              <a:rPr lang="en-US" sz="2400" dirty="0">
                <a:solidFill>
                  <a:srgbClr val="0000FF"/>
                </a:solidFill>
              </a:rPr>
              <a:t>and write decimals to thousandths using base-ten numerals, number names, and expanded form, e.g., 347.392 = 3 × 100 + 4 × 10 + 7 × 1 + 3 × (1/10) + 9 × (1/100) + 2 × (1/1000)</a:t>
            </a:r>
            <a:r>
              <a:rPr lang="en-US" sz="2400" dirty="0" smtClean="0">
                <a:solidFill>
                  <a:srgbClr val="0000FF"/>
                </a:solidFill>
              </a:rPr>
              <a:t>.</a:t>
            </a:r>
          </a:p>
          <a:p>
            <a:pPr marL="457200" indent="-457200" algn="l">
              <a:buFont typeface="Arial"/>
              <a:buChar char="•"/>
            </a:pPr>
            <a:endParaRPr lang="en-US" sz="2400" dirty="0">
              <a:solidFill>
                <a:srgbClr val="0000FF"/>
              </a:solidFill>
            </a:endParaRPr>
          </a:p>
          <a:p>
            <a:pPr marL="457200" indent="-457200" algn="l">
              <a:buFont typeface="Arial"/>
              <a:buChar char="•"/>
            </a:pPr>
            <a:r>
              <a:rPr lang="en-US" sz="2400" b="1" dirty="0">
                <a:solidFill>
                  <a:srgbClr val="0000FF"/>
                </a:solidFill>
              </a:rPr>
              <a:t>5.NBT.3b — Compare </a:t>
            </a:r>
            <a:r>
              <a:rPr lang="en-US" sz="2400" b="1" dirty="0" smtClean="0">
                <a:solidFill>
                  <a:srgbClr val="0000FF"/>
                </a:solidFill>
              </a:rPr>
              <a:t>Decimals:  </a:t>
            </a:r>
            <a:r>
              <a:rPr lang="en-US" sz="2400" dirty="0" smtClean="0">
                <a:solidFill>
                  <a:srgbClr val="0000FF"/>
                </a:solidFill>
              </a:rPr>
              <a:t>Compare </a:t>
            </a:r>
            <a:r>
              <a:rPr lang="en-US" sz="2400" dirty="0">
                <a:solidFill>
                  <a:srgbClr val="0000FF"/>
                </a:solidFill>
              </a:rPr>
              <a:t>two decimals to thousandths based on meanings of the digits in each place, using &gt;, =, and &lt; symbols to record the results of comparisons.</a:t>
            </a:r>
          </a:p>
        </p:txBody>
      </p:sp>
    </p:spTree>
    <p:extLst>
      <p:ext uri="{BB962C8B-B14F-4D97-AF65-F5344CB8AC3E}">
        <p14:creationId xmlns:p14="http://schemas.microsoft.com/office/powerpoint/2010/main" val="4300636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889" y="2112430"/>
            <a:ext cx="8904111" cy="34210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sz="2800" dirty="0" smtClean="0">
                <a:cs typeface="Beirut"/>
              </a:rPr>
              <a:t>Twenty seven and seventy seven thousandths.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2800" dirty="0" smtClean="0">
                <a:cs typeface="Beirut"/>
              </a:rPr>
              <a:t>27 + 0.077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2800" dirty="0" smtClean="0">
                <a:cs typeface="Beirut"/>
              </a:rPr>
              <a:t>(2 x 10) + (7 x 1) + (0 x 1/</a:t>
            </a:r>
            <a:r>
              <a:rPr lang="en-US" sz="2800" dirty="0">
                <a:cs typeface="Beirut"/>
              </a:rPr>
              <a:t>10) + </a:t>
            </a:r>
            <a:r>
              <a:rPr lang="en-US" sz="2800" dirty="0" smtClean="0">
                <a:cs typeface="Beirut"/>
              </a:rPr>
              <a:t>(7 </a:t>
            </a:r>
            <a:r>
              <a:rPr lang="en-US" sz="2800" dirty="0">
                <a:cs typeface="Beirut"/>
              </a:rPr>
              <a:t>x 1/</a:t>
            </a:r>
            <a:r>
              <a:rPr lang="en-US" sz="2800" dirty="0" smtClean="0">
                <a:cs typeface="Beirut"/>
              </a:rPr>
              <a:t>100) </a:t>
            </a:r>
            <a:r>
              <a:rPr lang="en-US" sz="2800" dirty="0">
                <a:cs typeface="Beirut"/>
              </a:rPr>
              <a:t>+ (0 x 1/</a:t>
            </a:r>
            <a:r>
              <a:rPr lang="en-US" sz="2800" dirty="0" smtClean="0">
                <a:cs typeface="Beirut"/>
              </a:rPr>
              <a:t>1000)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2800" dirty="0" smtClean="0">
                <a:cs typeface="Beirut"/>
              </a:rPr>
              <a:t>Twenty seven and seventy thousandths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2800" dirty="0" smtClean="0">
                <a:cs typeface="Beirut"/>
              </a:rPr>
              <a:t>27077 thousandths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2800" dirty="0" smtClean="0">
                <a:cs typeface="Beirut"/>
              </a:rPr>
              <a:t>27 ones + 77 hundredths</a:t>
            </a:r>
            <a:endParaRPr lang="en-US" sz="2800" dirty="0">
              <a:cs typeface="Beirut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94222" y="3570110"/>
            <a:ext cx="1391356" cy="319084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50336"/>
            <a:ext cx="8229600" cy="1280760"/>
          </a:xfrm>
        </p:spPr>
        <p:txBody>
          <a:bodyPr>
            <a:noAutofit/>
          </a:bodyPr>
          <a:lstStyle/>
          <a:p>
            <a:r>
              <a:rPr lang="en-US" sz="3200" b="1" dirty="0" smtClean="0">
                <a:solidFill>
                  <a:schemeClr val="accent4">
                    <a:lumMod val="75000"/>
                  </a:schemeClr>
                </a:solidFill>
                <a:cs typeface="Beirut"/>
              </a:rPr>
              <a:t>Bridgette is thinking of the number 27.077. Decide which of the following have the same value as 27.077 and discuss your reasoning.</a:t>
            </a:r>
            <a:r>
              <a:rPr lang="en-US" sz="3200" b="1" dirty="0" smtClean="0">
                <a:solidFill>
                  <a:schemeClr val="accent4">
                    <a:lumMod val="75000"/>
                  </a:schemeClr>
                </a:solidFill>
                <a:effectLst/>
              </a:rPr>
              <a:t/>
            </a:r>
            <a:br>
              <a:rPr lang="en-US" sz="3200" b="1" dirty="0" smtClean="0">
                <a:solidFill>
                  <a:schemeClr val="accent4">
                    <a:lumMod val="75000"/>
                  </a:schemeClr>
                </a:solidFill>
                <a:effectLst/>
              </a:rPr>
            </a:br>
            <a:endParaRPr lang="en-US" sz="3200" b="1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91532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29017"/>
            <a:ext cx="8229600" cy="1143000"/>
          </a:xfrm>
        </p:spPr>
        <p:txBody>
          <a:bodyPr>
            <a:noAutofit/>
          </a:bodyPr>
          <a:lstStyle/>
          <a:p>
            <a:r>
              <a:rPr lang="en-US" sz="3200" b="1" dirty="0" smtClean="0">
                <a:solidFill>
                  <a:srgbClr val="604A7B"/>
                </a:solidFill>
                <a:cs typeface="Beirut"/>
              </a:rPr>
              <a:t>Maeve threw a ball 4.586 yards. Decide which of the following have the same value as 4.586. </a:t>
            </a:r>
            <a:r>
              <a:rPr lang="en-US" sz="3200" b="1" dirty="0">
                <a:solidFill>
                  <a:srgbClr val="604A7B"/>
                </a:solidFill>
                <a:cs typeface="Beirut"/>
              </a:rPr>
              <a:t>D</a:t>
            </a:r>
            <a:r>
              <a:rPr lang="en-US" sz="3200" b="1" dirty="0" smtClean="0">
                <a:solidFill>
                  <a:srgbClr val="604A7B"/>
                </a:solidFill>
                <a:cs typeface="Beirut"/>
              </a:rPr>
              <a:t>iscuss your reasoning.</a:t>
            </a:r>
            <a:r>
              <a:rPr lang="en-US" sz="3200" b="1" dirty="0" smtClean="0">
                <a:solidFill>
                  <a:srgbClr val="604A7B"/>
                </a:solidFill>
                <a:effectLst/>
              </a:rPr>
              <a:t/>
            </a:r>
            <a:br>
              <a:rPr lang="en-US" sz="3200" b="1" dirty="0" smtClean="0">
                <a:solidFill>
                  <a:srgbClr val="604A7B"/>
                </a:solidFill>
                <a:effectLst/>
              </a:rPr>
            </a:br>
            <a:endParaRPr lang="en-US" sz="3200" b="1" dirty="0">
              <a:solidFill>
                <a:srgbClr val="604A7B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13000"/>
            <a:ext cx="8229600" cy="3713163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Four and five hundred eighty six thousandths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>
                <a:cs typeface="Beirut"/>
              </a:rPr>
              <a:t>4 + </a:t>
            </a:r>
            <a:r>
              <a:rPr lang="en-US" dirty="0" smtClean="0">
                <a:cs typeface="Beirut"/>
              </a:rPr>
              <a:t>0.500 </a:t>
            </a:r>
            <a:r>
              <a:rPr lang="en-US" dirty="0" smtClean="0">
                <a:cs typeface="Beirut"/>
              </a:rPr>
              <a:t>+ </a:t>
            </a:r>
            <a:r>
              <a:rPr lang="en-US" dirty="0">
                <a:cs typeface="Beirut"/>
              </a:rPr>
              <a:t>0</a:t>
            </a:r>
            <a:r>
              <a:rPr lang="en-US" dirty="0" smtClean="0">
                <a:cs typeface="Beirut"/>
              </a:rPr>
              <a:t>.080 </a:t>
            </a:r>
            <a:r>
              <a:rPr lang="en-US" dirty="0" smtClean="0">
                <a:cs typeface="Beirut"/>
              </a:rPr>
              <a:t>+ 0.006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4586 hundredths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(4 x 1) + (50 x 1/100) + (8 x 1/100) + (6 x 100)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4 ones + 5 tenths + 8 hundredths + 6 thousandths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Four and five hundred eighty six </a:t>
            </a:r>
            <a:r>
              <a:rPr lang="en-US" dirty="0" smtClean="0">
                <a:cs typeface="Beirut"/>
              </a:rPr>
              <a:t>hundredths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00938" y="1336323"/>
            <a:ext cx="1185862" cy="118586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5338" y="1279086"/>
            <a:ext cx="1185862" cy="11858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77959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0795"/>
            <a:ext cx="8229600" cy="1143000"/>
          </a:xfrm>
        </p:spPr>
        <p:txBody>
          <a:bodyPr>
            <a:noAutofit/>
          </a:bodyPr>
          <a:lstStyle/>
          <a:p>
            <a:r>
              <a:rPr lang="en-US" sz="3200" b="1" dirty="0" err="1" smtClean="0">
                <a:solidFill>
                  <a:schemeClr val="accent4">
                    <a:lumMod val="75000"/>
                  </a:schemeClr>
                </a:solidFill>
                <a:cs typeface="Beirut"/>
              </a:rPr>
              <a:t>Yaman</a:t>
            </a:r>
            <a:r>
              <a:rPr lang="en-US" sz="3200" b="1" dirty="0" smtClean="0">
                <a:solidFill>
                  <a:schemeClr val="accent4">
                    <a:lumMod val="75000"/>
                  </a:schemeClr>
                </a:solidFill>
                <a:cs typeface="Beirut"/>
              </a:rPr>
              <a:t> ran 100 meters in 15.892 seconds. Decide which of the following have the same value as 15.892. Discuss your reasoning.</a:t>
            </a:r>
            <a:r>
              <a:rPr lang="en-US" sz="3200" b="1" dirty="0" smtClean="0">
                <a:solidFill>
                  <a:schemeClr val="accent4">
                    <a:lumMod val="75000"/>
                  </a:schemeClr>
                </a:solidFill>
                <a:effectLst/>
              </a:rPr>
              <a:t/>
            </a:r>
            <a:br>
              <a:rPr lang="en-US" sz="3200" b="1" dirty="0" smtClean="0">
                <a:solidFill>
                  <a:schemeClr val="accent4">
                    <a:lumMod val="75000"/>
                  </a:schemeClr>
                </a:solidFill>
                <a:effectLst/>
              </a:rPr>
            </a:br>
            <a:endParaRPr lang="en-US" sz="32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73111"/>
            <a:ext cx="8229600" cy="3713163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Fifteen and ei</a:t>
            </a:r>
            <a:r>
              <a:rPr lang="en-US" dirty="0" smtClean="0">
                <a:cs typeface="Beirut"/>
              </a:rPr>
              <a:t>ght hundred ninety two thousands 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>
                <a:cs typeface="Beirut"/>
              </a:rPr>
              <a:t>15,892 tenths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>
                <a:cs typeface="Beirut"/>
              </a:rPr>
              <a:t>Fifteen and eighty hundred ninety two hundredths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>
                <a:cs typeface="Beirut"/>
              </a:rPr>
              <a:t>15,892 hundredths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>
                <a:cs typeface="Beirut"/>
              </a:rPr>
              <a:t>(15 x 1) + (8 x 1/10) + (9 x 1/100) + (2 x 1/1000)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>
                <a:cs typeface="Beirut"/>
              </a:rPr>
              <a:t>1 ten + 5 ones + 8 hundredths + 9 </a:t>
            </a:r>
            <a:r>
              <a:rPr lang="en-US" dirty="0" smtClean="0">
                <a:cs typeface="Beirut"/>
              </a:rPr>
              <a:t>tenths + 2 thousandths</a:t>
            </a:r>
            <a:endParaRPr lang="en-US" dirty="0">
              <a:cs typeface="Beirut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37681" y="5289381"/>
            <a:ext cx="1216997" cy="119378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64608" y="5427196"/>
            <a:ext cx="3065112" cy="10782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34893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0795"/>
            <a:ext cx="8229600" cy="1143000"/>
          </a:xfrm>
        </p:spPr>
        <p:txBody>
          <a:bodyPr>
            <a:noAutofit/>
          </a:bodyPr>
          <a:lstStyle/>
          <a:p>
            <a:r>
              <a:rPr lang="en-US" sz="3200" b="1" dirty="0" smtClean="0">
                <a:solidFill>
                  <a:schemeClr val="accent4">
                    <a:lumMod val="75000"/>
                  </a:schemeClr>
                </a:solidFill>
                <a:cs typeface="Beirut"/>
              </a:rPr>
              <a:t>Fred is thinking of the number 4.022 in his head. Decide which of the following have the same value as 4.022. Discuss your reasoning.</a:t>
            </a:r>
            <a:r>
              <a:rPr lang="en-US" sz="3200" b="1" dirty="0" smtClean="0">
                <a:solidFill>
                  <a:schemeClr val="accent4">
                    <a:lumMod val="75000"/>
                  </a:schemeClr>
                </a:solidFill>
                <a:effectLst/>
              </a:rPr>
              <a:t/>
            </a:r>
            <a:br>
              <a:rPr lang="en-US" sz="3200" b="1" dirty="0" smtClean="0">
                <a:solidFill>
                  <a:schemeClr val="accent4">
                    <a:lumMod val="75000"/>
                  </a:schemeClr>
                </a:solidFill>
                <a:effectLst/>
              </a:rPr>
            </a:br>
            <a:endParaRPr lang="en-US" sz="32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13000"/>
            <a:ext cx="8229600" cy="3713163"/>
          </a:xfrm>
        </p:spPr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Four and twenty-two hundredths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(4 x 1) + (2 x 1/100) + (2 x 1/1000)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4022 hundredths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4 ones + 2 tenths + 2 thousandths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Four and twenty-two thousandths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4022 thousandths</a:t>
            </a:r>
          </a:p>
          <a:p>
            <a:pPr marL="514350" indent="-514350">
              <a:buFont typeface="+mj-lt"/>
              <a:buAutoNum type="alphaUcPeriod"/>
            </a:pPr>
            <a:endParaRPr lang="en-US" dirty="0" smtClean="0"/>
          </a:p>
          <a:p>
            <a:pPr marL="514350" indent="-514350">
              <a:buFont typeface="+mj-lt"/>
              <a:buAutoNum type="alphaUcPeriod"/>
            </a:pPr>
            <a:endParaRPr lang="en-US" dirty="0" smtClean="0"/>
          </a:p>
          <a:p>
            <a:pPr marL="514350" indent="-514350">
              <a:buFont typeface="+mj-lt"/>
              <a:buAutoNum type="alphaUcPeriod"/>
            </a:pPr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24700" y="2806700"/>
            <a:ext cx="1414196" cy="2552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96799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91100" y="3378201"/>
            <a:ext cx="4051300" cy="170786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6684"/>
            <a:ext cx="8229600" cy="1143000"/>
          </a:xfrm>
        </p:spPr>
        <p:txBody>
          <a:bodyPr>
            <a:noAutofit/>
          </a:bodyPr>
          <a:lstStyle/>
          <a:p>
            <a:r>
              <a:rPr lang="en-US" sz="3200" dirty="0" smtClean="0">
                <a:cs typeface="Beirut"/>
              </a:rPr>
              <a:t>Foxtrot swam 50 meters in 27.017 seconds. Decide which of the following have the same value as 27.017.  </a:t>
            </a:r>
            <a:r>
              <a:rPr lang="en-US" sz="3200" dirty="0">
                <a:cs typeface="Beirut"/>
              </a:rPr>
              <a:t>D</a:t>
            </a:r>
            <a:r>
              <a:rPr lang="en-US" sz="3200" dirty="0" smtClean="0">
                <a:cs typeface="Beirut"/>
              </a:rPr>
              <a:t>iscuss your reasoning.</a:t>
            </a:r>
            <a:r>
              <a:rPr lang="en-US" sz="3200" dirty="0" smtClean="0">
                <a:effectLst/>
              </a:rPr>
              <a:t/>
            </a:r>
            <a:br>
              <a:rPr lang="en-US" sz="3200" dirty="0" smtClean="0">
                <a:effectLst/>
              </a:rPr>
            </a:b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24142"/>
            <a:ext cx="8229600" cy="3713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Twenty-seven and seventeen thousandths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27 + 0.017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27 ones + 17 hundredths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27,017 hundredths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(2 x 10) + (7 x 1) </a:t>
            </a:r>
            <a:r>
              <a:rPr lang="en-US" dirty="0" smtClean="0"/>
              <a:t>+ (1 </a:t>
            </a:r>
            <a:r>
              <a:rPr lang="en-US" dirty="0"/>
              <a:t>x 1/100) + </a:t>
            </a:r>
            <a:r>
              <a:rPr lang="en-US" dirty="0" smtClean="0"/>
              <a:t>(7 </a:t>
            </a:r>
            <a:r>
              <a:rPr lang="en-US" dirty="0"/>
              <a:t>x 1/1000</a:t>
            </a:r>
            <a:r>
              <a:rPr lang="en-US" dirty="0" smtClean="0"/>
              <a:t>)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Twenty-seven and one seventeenth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89932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number are you thinking of 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Can you represent it correctly 4 different ways?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17783" y="2625208"/>
            <a:ext cx="5280129" cy="35009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970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1373</TotalTime>
  <Words>526</Words>
  <Application>Microsoft Macintosh PowerPoint</Application>
  <PresentationFormat>On-screen Show (4:3)</PresentationFormat>
  <Paragraphs>42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5.NBT.3    </vt:lpstr>
      <vt:lpstr>Bridgette is thinking of the number 27.077. Decide which of the following have the same value as 27.077 and discuss your reasoning. </vt:lpstr>
      <vt:lpstr>Maeve threw a ball 4.586 yards. Decide which of the following have the same value as 4.586. Discuss your reasoning. </vt:lpstr>
      <vt:lpstr>Yaman ran 100 meters in 15.892 seconds. Decide which of the following have the same value as 15.892. Discuss your reasoning. </vt:lpstr>
      <vt:lpstr>Fred is thinking of the number 4.022 in his head. Decide which of the following have the same value as 4.022. Discuss your reasoning. </vt:lpstr>
      <vt:lpstr>Foxtrot swam 50 meters in 27.017 seconds. Decide which of the following have the same value as 27.017.  Discuss your reasoning. </vt:lpstr>
      <vt:lpstr>What number are you thinking of ?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Rak</dc:creator>
  <cp:lastModifiedBy>Debra Sutkowski</cp:lastModifiedBy>
  <cp:revision>21</cp:revision>
  <cp:lastPrinted>2014-08-18T17:37:04Z</cp:lastPrinted>
  <dcterms:created xsi:type="dcterms:W3CDTF">2014-08-16T21:42:05Z</dcterms:created>
  <dcterms:modified xsi:type="dcterms:W3CDTF">2014-11-12T05:58:21Z</dcterms:modified>
</cp:coreProperties>
</file>