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sldIdLst>
    <p:sldId id="275" r:id="rId2"/>
    <p:sldId id="272" r:id="rId3"/>
    <p:sldId id="256" r:id="rId4"/>
    <p:sldId id="257" r:id="rId5"/>
    <p:sldId id="258" r:id="rId6"/>
    <p:sldId id="259" r:id="rId7"/>
    <p:sldId id="260" r:id="rId8"/>
    <p:sldId id="261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85D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14" d="100"/>
          <a:sy n="114" d="100"/>
        </p:scale>
        <p:origin x="-148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9A83DE-1515-094F-BA78-6EAC8F213DE5}" type="datetimeFigureOut">
              <a:rPr lang="en-US" smtClean="0"/>
              <a:t>11/11/14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ADD432-9237-4F41-8C14-EFEE96AF8D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24369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</a:t>
            </a:r>
            <a:r>
              <a:rPr lang="en-US" baseline="0" dirty="0" smtClean="0"/>
              <a:t> value of the </a:t>
            </a:r>
            <a:r>
              <a:rPr lang="en-US" baseline="0" dirty="0" err="1" smtClean="0"/>
              <a:t>disscussion</a:t>
            </a:r>
            <a:r>
              <a:rPr lang="en-US" baseline="0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ADD432-9237-4F41-8C14-EFEE96AF8D8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067796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Lightning bolt = 10.65. Smiley = 3.86</a:t>
            </a:r>
          </a:p>
          <a:p>
            <a:r>
              <a:rPr lang="en-US" dirty="0" smtClean="0"/>
              <a:t>(10.65 – 3.86 = 6.79)</a:t>
            </a:r>
          </a:p>
          <a:p>
            <a:endParaRPr lang="en-US" dirty="0" smtClean="0"/>
          </a:p>
          <a:p>
            <a:r>
              <a:rPr lang="en-US" dirty="0" smtClean="0"/>
              <a:t>(10.65 x 2) – 3.86 = 17.44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ADD432-9237-4F41-8C14-EFEE96AF8D8C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79467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Addition:</a:t>
            </a:r>
            <a:r>
              <a:rPr lang="en-US" baseline="0" dirty="0" smtClean="0"/>
              <a:t>  </a:t>
            </a:r>
            <a:r>
              <a:rPr lang="en-US" dirty="0" smtClean="0"/>
              <a:t>Smiley = 0.62:</a:t>
            </a:r>
            <a:r>
              <a:rPr lang="en-US" baseline="0" dirty="0" smtClean="0"/>
              <a:t> </a:t>
            </a:r>
            <a:r>
              <a:rPr lang="en-US" dirty="0" smtClean="0"/>
              <a:t> (0.62 + 0.62 = 1.24).</a:t>
            </a:r>
            <a:r>
              <a:rPr lang="en-US" baseline="0" dirty="0" smtClean="0"/>
              <a:t>    </a:t>
            </a:r>
            <a:r>
              <a:rPr lang="en-US" dirty="0" smtClean="0"/>
              <a:t>Lightning bolt = 8: (8</a:t>
            </a:r>
            <a:r>
              <a:rPr lang="en-US" baseline="0" dirty="0" smtClean="0"/>
              <a:t> + 8 + 0.62 = 16.62).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ADD432-9237-4F41-8C14-EFEE96AF8D8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1654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Addition:</a:t>
            </a:r>
          </a:p>
          <a:p>
            <a:r>
              <a:rPr lang="en-US" dirty="0" smtClean="0"/>
              <a:t>Heart</a:t>
            </a:r>
            <a:r>
              <a:rPr lang="en-US" baseline="0" dirty="0" smtClean="0"/>
              <a:t> = 3.57: (3.57 + 3.57 = 7.14).</a:t>
            </a:r>
          </a:p>
          <a:p>
            <a:r>
              <a:rPr lang="en-US" baseline="0" dirty="0" err="1" smtClean="0"/>
              <a:t>Smilely</a:t>
            </a:r>
            <a:r>
              <a:rPr lang="en-US" baseline="0" dirty="0" smtClean="0"/>
              <a:t> = 1.1: (3.57 + 1.1  + 1.1 = 5.77)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ADD432-9237-4F41-8C14-EFEE96AF8D8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3944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600" dirty="0" smtClean="0"/>
              <a:t>Multiplication</a:t>
            </a:r>
            <a:r>
              <a:rPr lang="en-US" sz="1600" baseline="0" dirty="0" smtClean="0"/>
              <a:t> and Division</a:t>
            </a:r>
            <a:endParaRPr lang="en-US" sz="1600" dirty="0" smtClean="0"/>
          </a:p>
          <a:p>
            <a:r>
              <a:rPr lang="en-US" sz="1600" dirty="0" smtClean="0"/>
              <a:t>Star =</a:t>
            </a:r>
            <a:r>
              <a:rPr lang="en-US" sz="1600" baseline="0" dirty="0" smtClean="0"/>
              <a:t> 6.51: ((6.51 x 2) + 0.25 = 13.27)</a:t>
            </a:r>
          </a:p>
          <a:p>
            <a:r>
              <a:rPr lang="en-US" sz="1600" baseline="0" dirty="0" smtClean="0"/>
              <a:t> 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ADD432-9237-4F41-8C14-EFEE96AF8D8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40810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Star</a:t>
            </a:r>
            <a:r>
              <a:rPr lang="en-US" baseline="0" dirty="0" smtClean="0"/>
              <a:t> = 11.31 (11.31 x 2 = 22.62)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ADD432-9237-4F41-8C14-EFEE96AF8D8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67019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Star</a:t>
            </a:r>
            <a:r>
              <a:rPr lang="en-US" baseline="0" dirty="0" smtClean="0"/>
              <a:t> = 0  Smiley = 19.17  </a:t>
            </a:r>
          </a:p>
          <a:p>
            <a:endParaRPr lang="en-US" baseline="0" dirty="0" smtClean="0"/>
          </a:p>
          <a:p>
            <a:r>
              <a:rPr lang="en-US" baseline="0" dirty="0" smtClean="0"/>
              <a:t>(0 + 19.17 + 19.17 = 38.34) and (0 + 19.17 = 19.17)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ADD432-9237-4F41-8C14-EFEE96AF8D8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9209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Lightning bolt</a:t>
            </a:r>
            <a:r>
              <a:rPr lang="en-US" baseline="0" dirty="0" smtClean="0"/>
              <a:t> =112.08 ÷ 3 = 37.36</a:t>
            </a:r>
          </a:p>
          <a:p>
            <a:r>
              <a:rPr lang="en-US" baseline="0" dirty="0" smtClean="0"/>
              <a:t>Heart = 1.32 (40 – 37.36 = 2.64) (2.64 ÷ 2)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ADD432-9237-4F41-8C14-EFEE96AF8D8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37661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Sun = 11.76:  (11.76 x 3 = 35.28)</a:t>
            </a:r>
          </a:p>
          <a:p>
            <a:endParaRPr lang="en-US" dirty="0" smtClean="0"/>
          </a:p>
          <a:p>
            <a:r>
              <a:rPr lang="en-US" dirty="0" smtClean="0"/>
              <a:t>Star = 38.24 (50 – 11.76)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ADD432-9237-4F41-8C14-EFEE96AF8D8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46298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Star = 7.98</a:t>
            </a:r>
            <a:r>
              <a:rPr lang="en-US" baseline="0" dirty="0" smtClean="0"/>
              <a:t>:  (7.98 x 3 = 23.94)</a:t>
            </a:r>
          </a:p>
          <a:p>
            <a:r>
              <a:rPr lang="en-US" baseline="0" dirty="0" smtClean="0"/>
              <a:t>Sun = 6 (13.98 – 7.98)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ADD432-9237-4F41-8C14-EFEE96AF8D8C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508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420AD-BE46-BA45-B956-A728F6B919E8}" type="datetimeFigureOut">
              <a:rPr lang="en-US" smtClean="0"/>
              <a:t>11/11/14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09D5D-D971-D944-8F28-2655320AE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5828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420AD-BE46-BA45-B956-A728F6B919E8}" type="datetimeFigureOut">
              <a:rPr lang="en-US" smtClean="0"/>
              <a:t>11/11/14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09D5D-D971-D944-8F28-2655320AE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49920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420AD-BE46-BA45-B956-A728F6B919E8}" type="datetimeFigureOut">
              <a:rPr lang="en-US" smtClean="0"/>
              <a:t>11/11/14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09D5D-D971-D944-8F28-2655320AE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3126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420AD-BE46-BA45-B956-A728F6B919E8}" type="datetimeFigureOut">
              <a:rPr lang="en-US" smtClean="0"/>
              <a:t>11/11/14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09D5D-D971-D944-8F28-2655320AE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3694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420AD-BE46-BA45-B956-A728F6B919E8}" type="datetimeFigureOut">
              <a:rPr lang="en-US" smtClean="0"/>
              <a:t>11/11/14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09D5D-D971-D944-8F28-2655320AE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0027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420AD-BE46-BA45-B956-A728F6B919E8}" type="datetimeFigureOut">
              <a:rPr lang="en-US" smtClean="0"/>
              <a:t>11/11/14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09D5D-D971-D944-8F28-2655320AE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57433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420AD-BE46-BA45-B956-A728F6B919E8}" type="datetimeFigureOut">
              <a:rPr lang="en-US" smtClean="0"/>
              <a:t>11/11/14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09D5D-D971-D944-8F28-2655320AE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4156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420AD-BE46-BA45-B956-A728F6B919E8}" type="datetimeFigureOut">
              <a:rPr lang="en-US" smtClean="0"/>
              <a:t>11/11/14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09D5D-D971-D944-8F28-2655320AE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7746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420AD-BE46-BA45-B956-A728F6B919E8}" type="datetimeFigureOut">
              <a:rPr lang="en-US" smtClean="0"/>
              <a:t>11/11/14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09D5D-D971-D944-8F28-2655320AE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25557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420AD-BE46-BA45-B956-A728F6B919E8}" type="datetimeFigureOut">
              <a:rPr lang="en-US" smtClean="0"/>
              <a:t>11/11/14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09D5D-D971-D944-8F28-2655320AE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91880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420AD-BE46-BA45-B956-A728F6B919E8}" type="datetimeFigureOut">
              <a:rPr lang="en-US" smtClean="0"/>
              <a:t>11/11/14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09D5D-D971-D944-8F28-2655320AE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0946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E420AD-BE46-BA45-B956-A728F6B919E8}" type="datetimeFigureOut">
              <a:rPr lang="en-US" smtClean="0"/>
              <a:t>11/11/14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409D5D-D971-D944-8F28-2655320AE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3678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44" y="2933534"/>
            <a:ext cx="7772400" cy="1470025"/>
          </a:xfrm>
        </p:spPr>
        <p:txBody>
          <a:bodyPr>
            <a:normAutofit fontScale="90000"/>
          </a:bodyPr>
          <a:lstStyle/>
          <a:p>
            <a:pPr algn="just"/>
            <a:r>
              <a:rPr lang="en-US" dirty="0"/>
              <a:t/>
            </a:r>
            <a:br>
              <a:rPr lang="en-US" dirty="0"/>
            </a:br>
            <a:r>
              <a:rPr lang="en-US" sz="3600" dirty="0" smtClean="0"/>
              <a:t>Add</a:t>
            </a:r>
            <a:r>
              <a:rPr lang="en-US" sz="3600" dirty="0"/>
              <a:t>, subtract, multiply, and divide decimals to hundredths, using concrete models or drawings and </a:t>
            </a:r>
            <a:r>
              <a:rPr lang="en-US" sz="3600" b="1" dirty="0"/>
              <a:t>strategies based on place value, properties of operations, and/or the relationship between addition and subtraction; </a:t>
            </a:r>
            <a:r>
              <a:rPr lang="en-US" sz="3600" dirty="0"/>
              <a:t>relate the strategy to a written method and explain the reasoning used. </a:t>
            </a:r>
            <a:r>
              <a:rPr lang="en-US" sz="3600" i="1" dirty="0" smtClean="0"/>
              <a:t> </a:t>
            </a:r>
            <a:r>
              <a:rPr lang="en-US" sz="3600" dirty="0"/>
              <a:t> 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" y="216036"/>
            <a:ext cx="1971962" cy="162866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198633" y="537139"/>
            <a:ext cx="6613921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chemeClr val="accent4">
                    <a:lumMod val="75000"/>
                  </a:schemeClr>
                </a:solidFill>
              </a:rPr>
              <a:t>5.NBT.</a:t>
            </a:r>
            <a:r>
              <a:rPr lang="en-US" sz="4000" b="1" dirty="0" smtClean="0">
                <a:solidFill>
                  <a:schemeClr val="accent4">
                    <a:lumMod val="75000"/>
                  </a:schemeClr>
                </a:solidFill>
              </a:rPr>
              <a:t>7: </a:t>
            </a:r>
            <a:r>
              <a:rPr lang="en-US" sz="3600" dirty="0" smtClean="0"/>
              <a:t>Compute </a:t>
            </a:r>
            <a:r>
              <a:rPr lang="en-US" sz="3600" dirty="0"/>
              <a:t>with Decimals</a:t>
            </a:r>
            <a:r>
              <a:rPr lang="en-US" sz="40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3600" dirty="0"/>
              <a:t/>
            </a:r>
            <a:br>
              <a:rPr lang="en-US" sz="3600" dirty="0"/>
            </a:b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8683340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874890" y="2824249"/>
            <a:ext cx="2921000" cy="3810000"/>
            <a:chOff x="874890" y="2469443"/>
            <a:chExt cx="2921000" cy="3810000"/>
          </a:xfrm>
        </p:grpSpPr>
        <p:sp>
          <p:nvSpPr>
            <p:cNvPr id="7" name="Rectangle 6"/>
            <p:cNvSpPr/>
            <p:nvPr/>
          </p:nvSpPr>
          <p:spPr>
            <a:xfrm>
              <a:off x="874890" y="3922888"/>
              <a:ext cx="2921000" cy="2356555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1622779" y="2723443"/>
              <a:ext cx="1425222" cy="1199445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874890" y="2469443"/>
              <a:ext cx="2921000" cy="254000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1298223" y="4694534"/>
              <a:ext cx="1987336" cy="92333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5400" dirty="0" smtClean="0"/>
                <a:t>1.38</a:t>
              </a:r>
              <a:endParaRPr lang="en-US" sz="5400" dirty="0"/>
            </a:p>
          </p:txBody>
        </p:sp>
      </p:grpSp>
      <p:sp>
        <p:nvSpPr>
          <p:cNvPr id="19" name="Smiley Face 18"/>
          <p:cNvSpPr/>
          <p:nvPr/>
        </p:nvSpPr>
        <p:spPr>
          <a:xfrm>
            <a:off x="6661151" y="1374300"/>
            <a:ext cx="1573390" cy="1420751"/>
          </a:xfrm>
          <a:prstGeom prst="smileyFace">
            <a:avLst/>
          </a:prstGeom>
          <a:solidFill>
            <a:srgbClr val="FFFF00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00"/>
              </a:solidFill>
            </a:endParaRPr>
          </a:p>
        </p:txBody>
      </p:sp>
      <p:sp>
        <p:nvSpPr>
          <p:cNvPr id="21" name="Lightning Bolt 20"/>
          <p:cNvSpPr/>
          <p:nvPr/>
        </p:nvSpPr>
        <p:spPr>
          <a:xfrm>
            <a:off x="5822769" y="1289158"/>
            <a:ext cx="838382" cy="1535091"/>
          </a:xfrm>
          <a:prstGeom prst="lightningBolt">
            <a:avLst/>
          </a:prstGeom>
          <a:solidFill>
            <a:srgbClr val="3366FF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Lightning Bolt 21"/>
          <p:cNvSpPr/>
          <p:nvPr/>
        </p:nvSpPr>
        <p:spPr>
          <a:xfrm>
            <a:off x="5184242" y="1289158"/>
            <a:ext cx="838382" cy="1535091"/>
          </a:xfrm>
          <a:prstGeom prst="lightningBolt">
            <a:avLst/>
          </a:prstGeom>
          <a:solidFill>
            <a:srgbClr val="3366FF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Lightning Bolt 22"/>
          <p:cNvSpPr/>
          <p:nvPr/>
        </p:nvSpPr>
        <p:spPr>
          <a:xfrm>
            <a:off x="771911" y="1593958"/>
            <a:ext cx="838382" cy="1535091"/>
          </a:xfrm>
          <a:prstGeom prst="lightningBolt">
            <a:avLst/>
          </a:prstGeom>
          <a:solidFill>
            <a:srgbClr val="3366FF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5274735" y="2824249"/>
            <a:ext cx="2921000" cy="3810000"/>
            <a:chOff x="5274735" y="2469443"/>
            <a:chExt cx="2921000" cy="3810000"/>
          </a:xfrm>
        </p:grpSpPr>
        <p:sp>
          <p:nvSpPr>
            <p:cNvPr id="14" name="Rectangle 13"/>
            <p:cNvSpPr/>
            <p:nvPr/>
          </p:nvSpPr>
          <p:spPr>
            <a:xfrm>
              <a:off x="6022624" y="2723443"/>
              <a:ext cx="1425222" cy="1199445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5274735" y="2469443"/>
              <a:ext cx="2921000" cy="254000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26"/>
            <p:cNvSpPr/>
            <p:nvPr/>
          </p:nvSpPr>
          <p:spPr>
            <a:xfrm>
              <a:off x="5274735" y="3922888"/>
              <a:ext cx="2921000" cy="2356555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5654929" y="4694534"/>
              <a:ext cx="2172432" cy="92333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5400" dirty="0" smtClean="0"/>
                <a:t>1</a:t>
              </a:r>
              <a:endParaRPr lang="en-US" sz="5400" dirty="0"/>
            </a:p>
          </p:txBody>
        </p:sp>
      </p:grpSp>
      <p:sp>
        <p:nvSpPr>
          <p:cNvPr id="17" name="Lightning Bolt 16"/>
          <p:cNvSpPr/>
          <p:nvPr/>
        </p:nvSpPr>
        <p:spPr>
          <a:xfrm>
            <a:off x="1228623" y="1441558"/>
            <a:ext cx="838382" cy="1535091"/>
          </a:xfrm>
          <a:prstGeom prst="lightningBolt">
            <a:avLst/>
          </a:prstGeom>
          <a:solidFill>
            <a:srgbClr val="3366FF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Lightning Bolt 23"/>
          <p:cNvSpPr/>
          <p:nvPr/>
        </p:nvSpPr>
        <p:spPr>
          <a:xfrm>
            <a:off x="1707071" y="1469373"/>
            <a:ext cx="838382" cy="1535091"/>
          </a:xfrm>
          <a:prstGeom prst="lightningBolt">
            <a:avLst/>
          </a:prstGeom>
          <a:solidFill>
            <a:srgbClr val="3366FF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Lightning Bolt 24"/>
          <p:cNvSpPr/>
          <p:nvPr/>
        </p:nvSpPr>
        <p:spPr>
          <a:xfrm>
            <a:off x="2088299" y="1469373"/>
            <a:ext cx="838382" cy="1535091"/>
          </a:xfrm>
          <a:prstGeom prst="lightningBolt">
            <a:avLst/>
          </a:prstGeom>
          <a:solidFill>
            <a:srgbClr val="3366FF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Lightning Bolt 25"/>
          <p:cNvSpPr/>
          <p:nvPr/>
        </p:nvSpPr>
        <p:spPr>
          <a:xfrm>
            <a:off x="2545453" y="1543158"/>
            <a:ext cx="838382" cy="1535091"/>
          </a:xfrm>
          <a:prstGeom prst="lightningBolt">
            <a:avLst/>
          </a:prstGeom>
          <a:solidFill>
            <a:srgbClr val="3366FF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Lightning Bolt 28"/>
          <p:cNvSpPr/>
          <p:nvPr/>
        </p:nvSpPr>
        <p:spPr>
          <a:xfrm>
            <a:off x="2964644" y="1469373"/>
            <a:ext cx="838382" cy="1535091"/>
          </a:xfrm>
          <a:prstGeom prst="lightningBolt">
            <a:avLst/>
          </a:prstGeom>
          <a:solidFill>
            <a:srgbClr val="3366FF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1656882" y="335051"/>
            <a:ext cx="6031344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/>
              <a:t>What is the value of the lightening bolt?</a:t>
            </a:r>
          </a:p>
          <a:p>
            <a:pPr algn="ctr"/>
            <a:r>
              <a:rPr lang="en-US" sz="2800" dirty="0" smtClean="0"/>
              <a:t>What is the value of the smiley face?</a:t>
            </a:r>
          </a:p>
        </p:txBody>
      </p:sp>
    </p:spTree>
    <p:extLst>
      <p:ext uri="{BB962C8B-B14F-4D97-AF65-F5344CB8AC3E}">
        <p14:creationId xmlns:p14="http://schemas.microsoft.com/office/powerpoint/2010/main" val="11652995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5260930" y="2824249"/>
            <a:ext cx="2921000" cy="3810000"/>
            <a:chOff x="1030111" y="2342444"/>
            <a:chExt cx="2921000" cy="3810000"/>
          </a:xfrm>
        </p:grpSpPr>
        <p:sp>
          <p:nvSpPr>
            <p:cNvPr id="13" name="Rectangle 12"/>
            <p:cNvSpPr/>
            <p:nvPr/>
          </p:nvSpPr>
          <p:spPr>
            <a:xfrm>
              <a:off x="1030111" y="3795889"/>
              <a:ext cx="2921000" cy="2356555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1778000" y="2596444"/>
              <a:ext cx="1425222" cy="1199445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1030111" y="2342444"/>
              <a:ext cx="2921000" cy="254000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1626145" y="4491335"/>
              <a:ext cx="1818542" cy="923330"/>
            </a:xfrm>
            <a:prstGeom prst="rect">
              <a:avLst/>
            </a:prstGeom>
            <a:noFill/>
            <a:ln>
              <a:solidFill>
                <a:srgbClr val="00000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5400" dirty="0" smtClean="0"/>
                <a:t>16.62</a:t>
              </a:r>
              <a:endParaRPr lang="en-US" sz="5400" dirty="0"/>
            </a:p>
          </p:txBody>
        </p:sp>
      </p:grpSp>
      <p:sp>
        <p:nvSpPr>
          <p:cNvPr id="7" name="Rectangle 6"/>
          <p:cNvSpPr/>
          <p:nvPr/>
        </p:nvSpPr>
        <p:spPr>
          <a:xfrm>
            <a:off x="874890" y="4277694"/>
            <a:ext cx="2921000" cy="235655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622779" y="3078249"/>
            <a:ext cx="1425222" cy="119944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874890" y="2824249"/>
            <a:ext cx="2921000" cy="2540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1436273" y="5049340"/>
            <a:ext cx="1876897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/>
              <a:t>1.24</a:t>
            </a:r>
            <a:endParaRPr lang="en-US" sz="5400" dirty="0"/>
          </a:p>
        </p:txBody>
      </p:sp>
      <p:sp>
        <p:nvSpPr>
          <p:cNvPr id="2" name="Smiley Face 1"/>
          <p:cNvSpPr/>
          <p:nvPr/>
        </p:nvSpPr>
        <p:spPr>
          <a:xfrm>
            <a:off x="836084" y="1403498"/>
            <a:ext cx="1573390" cy="1420751"/>
          </a:xfrm>
          <a:prstGeom prst="smileyFace">
            <a:avLst/>
          </a:prstGeom>
          <a:solidFill>
            <a:srgbClr val="FFFF00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00"/>
              </a:solidFill>
            </a:endParaRPr>
          </a:p>
        </p:txBody>
      </p:sp>
      <p:sp>
        <p:nvSpPr>
          <p:cNvPr id="19" name="Smiley Face 18"/>
          <p:cNvSpPr/>
          <p:nvPr/>
        </p:nvSpPr>
        <p:spPr>
          <a:xfrm>
            <a:off x="2261306" y="1403498"/>
            <a:ext cx="1573390" cy="1420751"/>
          </a:xfrm>
          <a:prstGeom prst="smileyFace">
            <a:avLst/>
          </a:prstGeom>
          <a:solidFill>
            <a:srgbClr val="FFFF00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00"/>
              </a:solidFill>
            </a:endParaRPr>
          </a:p>
        </p:txBody>
      </p:sp>
      <p:sp>
        <p:nvSpPr>
          <p:cNvPr id="20" name="Smiley Face 19"/>
          <p:cNvSpPr/>
          <p:nvPr/>
        </p:nvSpPr>
        <p:spPr>
          <a:xfrm>
            <a:off x="5962380" y="1403498"/>
            <a:ext cx="1573390" cy="1420751"/>
          </a:xfrm>
          <a:prstGeom prst="smileyFace">
            <a:avLst/>
          </a:prstGeom>
          <a:solidFill>
            <a:srgbClr val="FFFF00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00"/>
              </a:solidFill>
            </a:endParaRPr>
          </a:p>
        </p:txBody>
      </p:sp>
      <p:sp>
        <p:nvSpPr>
          <p:cNvPr id="5" name="Lightning Bolt 4"/>
          <p:cNvSpPr/>
          <p:nvPr/>
        </p:nvSpPr>
        <p:spPr>
          <a:xfrm>
            <a:off x="5123998" y="1289158"/>
            <a:ext cx="838382" cy="1535091"/>
          </a:xfrm>
          <a:prstGeom prst="lightningBolt">
            <a:avLst/>
          </a:prstGeom>
          <a:solidFill>
            <a:srgbClr val="3366FF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Lightning Bolt 21"/>
          <p:cNvSpPr/>
          <p:nvPr/>
        </p:nvSpPr>
        <p:spPr>
          <a:xfrm flipH="1">
            <a:off x="7447846" y="1289158"/>
            <a:ext cx="838382" cy="1535091"/>
          </a:xfrm>
          <a:prstGeom prst="lightningBolt">
            <a:avLst/>
          </a:prstGeom>
          <a:solidFill>
            <a:srgbClr val="3366FF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504426" y="204333"/>
            <a:ext cx="6031344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/>
              <a:t>What is the value of the smiley face?</a:t>
            </a:r>
          </a:p>
          <a:p>
            <a:pPr algn="ctr"/>
            <a:r>
              <a:rPr lang="en-US" sz="2800" dirty="0" smtClean="0"/>
              <a:t>What is the value of the lightening bolt?</a:t>
            </a:r>
          </a:p>
        </p:txBody>
      </p:sp>
    </p:spTree>
    <p:extLst>
      <p:ext uri="{BB962C8B-B14F-4D97-AF65-F5344CB8AC3E}">
        <p14:creationId xmlns:p14="http://schemas.microsoft.com/office/powerpoint/2010/main" val="11652995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5274735" y="2917619"/>
            <a:ext cx="2921000" cy="3810000"/>
            <a:chOff x="1030111" y="2342444"/>
            <a:chExt cx="2921000" cy="3810000"/>
          </a:xfrm>
        </p:grpSpPr>
        <p:sp>
          <p:nvSpPr>
            <p:cNvPr id="13" name="Rectangle 12"/>
            <p:cNvSpPr/>
            <p:nvPr/>
          </p:nvSpPr>
          <p:spPr>
            <a:xfrm>
              <a:off x="1030111" y="3795889"/>
              <a:ext cx="2921000" cy="2356555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1778000" y="2596444"/>
              <a:ext cx="1425222" cy="1199445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1030111" y="2342444"/>
              <a:ext cx="2921000" cy="254000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1778000" y="4491335"/>
              <a:ext cx="1425222" cy="923330"/>
            </a:xfrm>
            <a:prstGeom prst="rect">
              <a:avLst/>
            </a:prstGeom>
            <a:noFill/>
            <a:ln>
              <a:solidFill>
                <a:srgbClr val="00000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5400" dirty="0" smtClean="0"/>
                <a:t>5.77</a:t>
              </a:r>
              <a:endParaRPr lang="en-US" sz="5400" dirty="0"/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874890" y="2917619"/>
            <a:ext cx="2921000" cy="3810000"/>
            <a:chOff x="874890" y="2469443"/>
            <a:chExt cx="2921000" cy="3810000"/>
          </a:xfrm>
        </p:grpSpPr>
        <p:sp>
          <p:nvSpPr>
            <p:cNvPr id="7" name="Rectangle 6"/>
            <p:cNvSpPr/>
            <p:nvPr/>
          </p:nvSpPr>
          <p:spPr>
            <a:xfrm>
              <a:off x="874890" y="3922888"/>
              <a:ext cx="2921000" cy="2356555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1622779" y="2723443"/>
              <a:ext cx="1425222" cy="1199445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874890" y="2469443"/>
              <a:ext cx="2921000" cy="254000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1187252" y="4708923"/>
              <a:ext cx="2426482" cy="92333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5400" dirty="0" smtClean="0"/>
                <a:t>7.14</a:t>
              </a:r>
              <a:endParaRPr lang="en-US" sz="5400" dirty="0"/>
            </a:p>
          </p:txBody>
        </p:sp>
      </p:grpSp>
      <p:sp>
        <p:nvSpPr>
          <p:cNvPr id="19" name="Heart 18"/>
          <p:cNvSpPr/>
          <p:nvPr/>
        </p:nvSpPr>
        <p:spPr>
          <a:xfrm>
            <a:off x="934294" y="1528521"/>
            <a:ext cx="1324212" cy="1389098"/>
          </a:xfrm>
          <a:prstGeom prst="hear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Heart 19"/>
          <p:cNvSpPr/>
          <p:nvPr/>
        </p:nvSpPr>
        <p:spPr>
          <a:xfrm>
            <a:off x="2400493" y="1528521"/>
            <a:ext cx="1324212" cy="1389098"/>
          </a:xfrm>
          <a:prstGeom prst="hear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Heart 20"/>
          <p:cNvSpPr/>
          <p:nvPr/>
        </p:nvSpPr>
        <p:spPr>
          <a:xfrm>
            <a:off x="4815633" y="1528521"/>
            <a:ext cx="1324212" cy="1389098"/>
          </a:xfrm>
          <a:prstGeom prst="hear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Smiley Face 21"/>
          <p:cNvSpPr/>
          <p:nvPr/>
        </p:nvSpPr>
        <p:spPr>
          <a:xfrm>
            <a:off x="5843304" y="1496868"/>
            <a:ext cx="1573390" cy="1420751"/>
          </a:xfrm>
          <a:prstGeom prst="smileyFace">
            <a:avLst/>
          </a:prstGeom>
          <a:solidFill>
            <a:srgbClr val="FFFF00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00"/>
              </a:solidFill>
            </a:endParaRPr>
          </a:p>
        </p:txBody>
      </p:sp>
      <p:sp>
        <p:nvSpPr>
          <p:cNvPr id="23" name="Smiley Face 22"/>
          <p:cNvSpPr/>
          <p:nvPr/>
        </p:nvSpPr>
        <p:spPr>
          <a:xfrm>
            <a:off x="7268526" y="1496868"/>
            <a:ext cx="1573390" cy="1420751"/>
          </a:xfrm>
          <a:prstGeom prst="smileyFace">
            <a:avLst/>
          </a:prstGeom>
          <a:solidFill>
            <a:srgbClr val="FFFF00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747170" y="204333"/>
            <a:ext cx="5545859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/>
              <a:t>What is the value of the heart?</a:t>
            </a:r>
          </a:p>
          <a:p>
            <a:pPr algn="ctr"/>
            <a:r>
              <a:rPr lang="en-US" sz="2800" dirty="0" smtClean="0"/>
              <a:t>What is the value of the smiley face?</a:t>
            </a:r>
          </a:p>
        </p:txBody>
      </p:sp>
    </p:spTree>
    <p:extLst>
      <p:ext uri="{BB962C8B-B14F-4D97-AF65-F5344CB8AC3E}">
        <p14:creationId xmlns:p14="http://schemas.microsoft.com/office/powerpoint/2010/main" val="7767310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5274735" y="2824249"/>
            <a:ext cx="2921000" cy="3810000"/>
            <a:chOff x="1030111" y="2342444"/>
            <a:chExt cx="2921000" cy="3810000"/>
          </a:xfrm>
        </p:grpSpPr>
        <p:sp>
          <p:nvSpPr>
            <p:cNvPr id="13" name="Rectangle 12"/>
            <p:cNvSpPr/>
            <p:nvPr/>
          </p:nvSpPr>
          <p:spPr>
            <a:xfrm>
              <a:off x="1030111" y="3795889"/>
              <a:ext cx="2921000" cy="2356555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1778000" y="2596444"/>
              <a:ext cx="1425222" cy="1199445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1030111" y="2342444"/>
              <a:ext cx="2921000" cy="254000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1698015" y="4491335"/>
              <a:ext cx="1749517" cy="923330"/>
            </a:xfrm>
            <a:prstGeom prst="rect">
              <a:avLst/>
            </a:prstGeom>
            <a:noFill/>
            <a:ln>
              <a:solidFill>
                <a:srgbClr val="00000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5400" dirty="0" smtClean="0"/>
                <a:t>6.76</a:t>
              </a:r>
              <a:endParaRPr lang="en-US" sz="5400" dirty="0"/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874890" y="2824249"/>
            <a:ext cx="2921000" cy="3810000"/>
            <a:chOff x="874890" y="2469443"/>
            <a:chExt cx="2921000" cy="3810000"/>
          </a:xfrm>
        </p:grpSpPr>
        <p:sp>
          <p:nvSpPr>
            <p:cNvPr id="7" name="Rectangle 6"/>
            <p:cNvSpPr/>
            <p:nvPr/>
          </p:nvSpPr>
          <p:spPr>
            <a:xfrm>
              <a:off x="874890" y="3922888"/>
              <a:ext cx="2921000" cy="2356555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1622779" y="2723443"/>
              <a:ext cx="1425222" cy="1199445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874890" y="2469443"/>
              <a:ext cx="2921000" cy="254000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1298223" y="4694534"/>
              <a:ext cx="2139189" cy="92333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5400" dirty="0" smtClean="0"/>
                <a:t>13.27</a:t>
              </a:r>
              <a:endParaRPr lang="en-US" sz="5400" dirty="0"/>
            </a:p>
          </p:txBody>
        </p:sp>
      </p:grpSp>
      <p:sp>
        <p:nvSpPr>
          <p:cNvPr id="2" name="5-Point Star 1"/>
          <p:cNvSpPr/>
          <p:nvPr/>
        </p:nvSpPr>
        <p:spPr>
          <a:xfrm>
            <a:off x="5274735" y="1449750"/>
            <a:ext cx="1542663" cy="1374499"/>
          </a:xfrm>
          <a:prstGeom prst="star5">
            <a:avLst/>
          </a:prstGeom>
          <a:solidFill>
            <a:schemeClr val="accent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n 2"/>
          <p:cNvSpPr/>
          <p:nvPr/>
        </p:nvSpPr>
        <p:spPr>
          <a:xfrm>
            <a:off x="6817402" y="1449750"/>
            <a:ext cx="1547418" cy="1374499"/>
          </a:xfrm>
          <a:prstGeom prst="sun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5-Point Star 18"/>
          <p:cNvSpPr/>
          <p:nvPr/>
        </p:nvSpPr>
        <p:spPr>
          <a:xfrm>
            <a:off x="2448280" y="1449750"/>
            <a:ext cx="1542663" cy="1374499"/>
          </a:xfrm>
          <a:prstGeom prst="star5">
            <a:avLst/>
          </a:prstGeom>
          <a:solidFill>
            <a:schemeClr val="accent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Sun 20"/>
          <p:cNvSpPr/>
          <p:nvPr/>
        </p:nvSpPr>
        <p:spPr>
          <a:xfrm>
            <a:off x="1469957" y="1449750"/>
            <a:ext cx="1547418" cy="1374499"/>
          </a:xfrm>
          <a:prstGeom prst="sun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5-Point Star 19"/>
          <p:cNvSpPr/>
          <p:nvPr/>
        </p:nvSpPr>
        <p:spPr>
          <a:xfrm>
            <a:off x="526891" y="1449750"/>
            <a:ext cx="1542663" cy="1374499"/>
          </a:xfrm>
          <a:prstGeom prst="star5">
            <a:avLst/>
          </a:prstGeom>
          <a:solidFill>
            <a:schemeClr val="accent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281482" y="204333"/>
            <a:ext cx="447723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/>
              <a:t>What is the value of the star?</a:t>
            </a:r>
          </a:p>
          <a:p>
            <a:pPr algn="ctr"/>
            <a:r>
              <a:rPr lang="en-US" sz="2800" dirty="0" smtClean="0"/>
              <a:t>What is the value of the sun?</a:t>
            </a:r>
          </a:p>
        </p:txBody>
      </p:sp>
    </p:spTree>
    <p:extLst>
      <p:ext uri="{BB962C8B-B14F-4D97-AF65-F5344CB8AC3E}">
        <p14:creationId xmlns:p14="http://schemas.microsoft.com/office/powerpoint/2010/main" val="11652995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5274735" y="2898945"/>
            <a:ext cx="2921000" cy="3810000"/>
            <a:chOff x="1030111" y="2342444"/>
            <a:chExt cx="2921000" cy="3810000"/>
          </a:xfrm>
        </p:grpSpPr>
        <p:sp>
          <p:nvSpPr>
            <p:cNvPr id="13" name="Rectangle 12"/>
            <p:cNvSpPr/>
            <p:nvPr/>
          </p:nvSpPr>
          <p:spPr>
            <a:xfrm>
              <a:off x="1030111" y="3795889"/>
              <a:ext cx="2921000" cy="2356555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1778000" y="2596444"/>
              <a:ext cx="1425222" cy="1199445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1030111" y="2342444"/>
              <a:ext cx="2921000" cy="254000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1504751" y="4491335"/>
              <a:ext cx="2101926" cy="923330"/>
            </a:xfrm>
            <a:prstGeom prst="rect">
              <a:avLst/>
            </a:prstGeom>
            <a:noFill/>
            <a:ln>
              <a:solidFill>
                <a:srgbClr val="00000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5400" dirty="0" smtClean="0"/>
                <a:t>90.48</a:t>
              </a:r>
              <a:endParaRPr lang="en-US" sz="5400" dirty="0"/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874890" y="2898945"/>
            <a:ext cx="2921000" cy="3810000"/>
            <a:chOff x="874890" y="2469443"/>
            <a:chExt cx="2921000" cy="3810000"/>
          </a:xfrm>
        </p:grpSpPr>
        <p:sp>
          <p:nvSpPr>
            <p:cNvPr id="7" name="Rectangle 6"/>
            <p:cNvSpPr/>
            <p:nvPr/>
          </p:nvSpPr>
          <p:spPr>
            <a:xfrm>
              <a:off x="874890" y="3922888"/>
              <a:ext cx="2921000" cy="2356555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1622779" y="2723443"/>
              <a:ext cx="1425222" cy="1199445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874890" y="2469443"/>
              <a:ext cx="2921000" cy="254000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1298223" y="4694534"/>
              <a:ext cx="2042555" cy="92333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5400" dirty="0" smtClean="0"/>
                <a:t>22.62</a:t>
              </a:r>
              <a:endParaRPr lang="en-US" sz="5400" dirty="0"/>
            </a:p>
          </p:txBody>
        </p:sp>
      </p:grpSp>
      <p:sp>
        <p:nvSpPr>
          <p:cNvPr id="21" name="Heart 20"/>
          <p:cNvSpPr/>
          <p:nvPr/>
        </p:nvSpPr>
        <p:spPr>
          <a:xfrm>
            <a:off x="7462978" y="1509847"/>
            <a:ext cx="1324212" cy="1389098"/>
          </a:xfrm>
          <a:prstGeom prst="hear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5-Point Star 21"/>
          <p:cNvSpPr/>
          <p:nvPr/>
        </p:nvSpPr>
        <p:spPr>
          <a:xfrm>
            <a:off x="6238251" y="1551265"/>
            <a:ext cx="1542663" cy="1374499"/>
          </a:xfrm>
          <a:prstGeom prst="star5">
            <a:avLst/>
          </a:prstGeom>
          <a:solidFill>
            <a:srgbClr val="3366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5-Point Star 22"/>
          <p:cNvSpPr/>
          <p:nvPr/>
        </p:nvSpPr>
        <p:spPr>
          <a:xfrm>
            <a:off x="2253227" y="1537258"/>
            <a:ext cx="1542663" cy="1374499"/>
          </a:xfrm>
          <a:prstGeom prst="star5">
            <a:avLst/>
          </a:prstGeom>
          <a:solidFill>
            <a:srgbClr val="3366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5-Point Star 23"/>
          <p:cNvSpPr/>
          <p:nvPr/>
        </p:nvSpPr>
        <p:spPr>
          <a:xfrm>
            <a:off x="701003" y="1537258"/>
            <a:ext cx="1542663" cy="1374499"/>
          </a:xfrm>
          <a:prstGeom prst="star5">
            <a:avLst/>
          </a:prstGeom>
          <a:solidFill>
            <a:srgbClr val="3366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5-Point Star 18"/>
          <p:cNvSpPr/>
          <p:nvPr/>
        </p:nvSpPr>
        <p:spPr>
          <a:xfrm>
            <a:off x="4872101" y="1579411"/>
            <a:ext cx="1542663" cy="1374499"/>
          </a:xfrm>
          <a:prstGeom prst="star5">
            <a:avLst/>
          </a:prstGeom>
          <a:solidFill>
            <a:srgbClr val="3366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168045" y="261011"/>
            <a:ext cx="4704107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/>
              <a:t>What is the value of the star?</a:t>
            </a:r>
          </a:p>
          <a:p>
            <a:pPr algn="ctr"/>
            <a:r>
              <a:rPr lang="en-US" sz="2800" dirty="0" smtClean="0"/>
              <a:t>What is the value of the heart?</a:t>
            </a:r>
          </a:p>
        </p:txBody>
      </p:sp>
    </p:spTree>
    <p:extLst>
      <p:ext uri="{BB962C8B-B14F-4D97-AF65-F5344CB8AC3E}">
        <p14:creationId xmlns:p14="http://schemas.microsoft.com/office/powerpoint/2010/main" val="11652995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5274735" y="2917619"/>
            <a:ext cx="2921000" cy="3810000"/>
            <a:chOff x="1030111" y="2342444"/>
            <a:chExt cx="2921000" cy="3810000"/>
          </a:xfrm>
        </p:grpSpPr>
        <p:sp>
          <p:nvSpPr>
            <p:cNvPr id="13" name="Rectangle 12"/>
            <p:cNvSpPr/>
            <p:nvPr/>
          </p:nvSpPr>
          <p:spPr>
            <a:xfrm>
              <a:off x="1030111" y="3795889"/>
              <a:ext cx="2921000" cy="2356555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1778000" y="2596444"/>
              <a:ext cx="1425222" cy="1199445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1030111" y="2342444"/>
              <a:ext cx="2921000" cy="254000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1626147" y="4491335"/>
              <a:ext cx="1818542" cy="923330"/>
            </a:xfrm>
            <a:prstGeom prst="rect">
              <a:avLst/>
            </a:prstGeom>
            <a:noFill/>
            <a:ln>
              <a:solidFill>
                <a:srgbClr val="00000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5400" dirty="0" smtClean="0"/>
                <a:t>19.17</a:t>
              </a:r>
              <a:endParaRPr lang="en-US" sz="5400" dirty="0"/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874890" y="2917619"/>
            <a:ext cx="2921000" cy="3810000"/>
            <a:chOff x="874890" y="2469443"/>
            <a:chExt cx="2921000" cy="3810000"/>
          </a:xfrm>
        </p:grpSpPr>
        <p:sp>
          <p:nvSpPr>
            <p:cNvPr id="7" name="Rectangle 6"/>
            <p:cNvSpPr/>
            <p:nvPr/>
          </p:nvSpPr>
          <p:spPr>
            <a:xfrm>
              <a:off x="874890" y="3922888"/>
              <a:ext cx="2921000" cy="2356555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1622779" y="2723443"/>
              <a:ext cx="1425222" cy="1199445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874890" y="2469443"/>
              <a:ext cx="2921000" cy="254000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1089006" y="4681312"/>
              <a:ext cx="2497667" cy="92333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5400" dirty="0" smtClean="0"/>
                <a:t>38.34</a:t>
              </a:r>
              <a:endParaRPr lang="en-US" sz="5400" dirty="0"/>
            </a:p>
          </p:txBody>
        </p:sp>
      </p:grpSp>
      <p:sp>
        <p:nvSpPr>
          <p:cNvPr id="19" name="Smiley Face 18"/>
          <p:cNvSpPr/>
          <p:nvPr/>
        </p:nvSpPr>
        <p:spPr>
          <a:xfrm>
            <a:off x="6661151" y="1496868"/>
            <a:ext cx="1573390" cy="1420751"/>
          </a:xfrm>
          <a:prstGeom prst="smileyFace">
            <a:avLst/>
          </a:prstGeom>
          <a:solidFill>
            <a:srgbClr val="FFFF00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00"/>
              </a:solidFill>
            </a:endParaRPr>
          </a:p>
        </p:txBody>
      </p:sp>
      <p:sp>
        <p:nvSpPr>
          <p:cNvPr id="20" name="Smiley Face 19"/>
          <p:cNvSpPr/>
          <p:nvPr/>
        </p:nvSpPr>
        <p:spPr>
          <a:xfrm>
            <a:off x="2448280" y="1496868"/>
            <a:ext cx="1573390" cy="1420751"/>
          </a:xfrm>
          <a:prstGeom prst="smileyFace">
            <a:avLst/>
          </a:prstGeom>
          <a:solidFill>
            <a:srgbClr val="FFFF00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00"/>
              </a:solidFill>
            </a:endParaRPr>
          </a:p>
        </p:txBody>
      </p:sp>
      <p:sp>
        <p:nvSpPr>
          <p:cNvPr id="21" name="Smiley Face 20"/>
          <p:cNvSpPr/>
          <p:nvPr/>
        </p:nvSpPr>
        <p:spPr>
          <a:xfrm>
            <a:off x="670276" y="1496868"/>
            <a:ext cx="1573390" cy="1420751"/>
          </a:xfrm>
          <a:prstGeom prst="smileyFace">
            <a:avLst/>
          </a:prstGeom>
          <a:solidFill>
            <a:srgbClr val="FFFF00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00"/>
              </a:solidFill>
            </a:endParaRPr>
          </a:p>
        </p:txBody>
      </p:sp>
      <p:sp>
        <p:nvSpPr>
          <p:cNvPr id="22" name="5-Point Star 21"/>
          <p:cNvSpPr/>
          <p:nvPr/>
        </p:nvSpPr>
        <p:spPr>
          <a:xfrm>
            <a:off x="5039029" y="1543120"/>
            <a:ext cx="1542663" cy="1374499"/>
          </a:xfrm>
          <a:prstGeom prst="star5">
            <a:avLst/>
          </a:prstGeom>
          <a:solidFill>
            <a:schemeClr val="accent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5-Point Star 22"/>
          <p:cNvSpPr/>
          <p:nvPr/>
        </p:nvSpPr>
        <p:spPr>
          <a:xfrm>
            <a:off x="1505338" y="448176"/>
            <a:ext cx="1542663" cy="1374499"/>
          </a:xfrm>
          <a:prstGeom prst="star5">
            <a:avLst/>
          </a:prstGeom>
          <a:solidFill>
            <a:schemeClr val="accent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3097841" y="204333"/>
            <a:ext cx="5545859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/>
              <a:t>What is the value of the smiley face?</a:t>
            </a:r>
          </a:p>
          <a:p>
            <a:pPr algn="ctr"/>
            <a:r>
              <a:rPr lang="en-US" sz="2800" dirty="0" smtClean="0"/>
              <a:t>What is the value of the star?</a:t>
            </a:r>
          </a:p>
        </p:txBody>
      </p:sp>
    </p:spTree>
    <p:extLst>
      <p:ext uri="{BB962C8B-B14F-4D97-AF65-F5344CB8AC3E}">
        <p14:creationId xmlns:p14="http://schemas.microsoft.com/office/powerpoint/2010/main" val="11652995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874890" y="2749553"/>
            <a:ext cx="2921000" cy="3810000"/>
            <a:chOff x="874890" y="2469443"/>
            <a:chExt cx="2921000" cy="3810000"/>
          </a:xfrm>
        </p:grpSpPr>
        <p:sp>
          <p:nvSpPr>
            <p:cNvPr id="7" name="Rectangle 6"/>
            <p:cNvSpPr/>
            <p:nvPr/>
          </p:nvSpPr>
          <p:spPr>
            <a:xfrm>
              <a:off x="874890" y="3922888"/>
              <a:ext cx="2921000" cy="2356555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1622779" y="2723443"/>
              <a:ext cx="1425222" cy="1199445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874890" y="2469443"/>
              <a:ext cx="2921000" cy="254000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1298223" y="4694534"/>
              <a:ext cx="2074290" cy="83099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800" dirty="0" smtClean="0"/>
                <a:t>112.08</a:t>
              </a:r>
              <a:endParaRPr lang="en-US" sz="4800" dirty="0"/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5016800" y="2949237"/>
            <a:ext cx="2921000" cy="3810000"/>
            <a:chOff x="5274735" y="2469443"/>
            <a:chExt cx="2921000" cy="3810000"/>
          </a:xfrm>
        </p:grpSpPr>
        <p:sp>
          <p:nvSpPr>
            <p:cNvPr id="13" name="Rectangle 12"/>
            <p:cNvSpPr/>
            <p:nvPr/>
          </p:nvSpPr>
          <p:spPr>
            <a:xfrm>
              <a:off x="5274735" y="3922888"/>
              <a:ext cx="2921000" cy="2356555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6022624" y="2723443"/>
              <a:ext cx="1425222" cy="1199445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5274735" y="2469443"/>
              <a:ext cx="2921000" cy="254000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5654929" y="4694534"/>
              <a:ext cx="2282871" cy="92333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5400" dirty="0" smtClean="0"/>
                <a:t>40</a:t>
              </a:r>
              <a:endParaRPr lang="en-US" sz="5400" dirty="0"/>
            </a:p>
          </p:txBody>
        </p:sp>
      </p:grpSp>
      <p:sp>
        <p:nvSpPr>
          <p:cNvPr id="21" name="Heart 20"/>
          <p:cNvSpPr/>
          <p:nvPr/>
        </p:nvSpPr>
        <p:spPr>
          <a:xfrm>
            <a:off x="7088323" y="1360455"/>
            <a:ext cx="1324212" cy="1389098"/>
          </a:xfrm>
          <a:prstGeom prst="hear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Heart 21"/>
          <p:cNvSpPr/>
          <p:nvPr/>
        </p:nvSpPr>
        <p:spPr>
          <a:xfrm>
            <a:off x="4992823" y="1360455"/>
            <a:ext cx="1324212" cy="1389098"/>
          </a:xfrm>
          <a:prstGeom prst="hear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Lightning Bolt 22"/>
          <p:cNvSpPr/>
          <p:nvPr/>
        </p:nvSpPr>
        <p:spPr>
          <a:xfrm>
            <a:off x="6352127" y="1214462"/>
            <a:ext cx="838382" cy="1535091"/>
          </a:xfrm>
          <a:prstGeom prst="lightningBolt">
            <a:avLst/>
          </a:prstGeom>
          <a:solidFill>
            <a:srgbClr val="3366FF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Lightning Bolt 23"/>
          <p:cNvSpPr/>
          <p:nvPr/>
        </p:nvSpPr>
        <p:spPr>
          <a:xfrm>
            <a:off x="2534131" y="1214462"/>
            <a:ext cx="838382" cy="1535091"/>
          </a:xfrm>
          <a:prstGeom prst="lightningBolt">
            <a:avLst/>
          </a:prstGeom>
          <a:solidFill>
            <a:srgbClr val="3366FF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Lightning Bolt 24"/>
          <p:cNvSpPr/>
          <p:nvPr/>
        </p:nvSpPr>
        <p:spPr>
          <a:xfrm>
            <a:off x="1695749" y="1214462"/>
            <a:ext cx="838382" cy="1535091"/>
          </a:xfrm>
          <a:prstGeom prst="lightningBolt">
            <a:avLst/>
          </a:prstGeom>
          <a:solidFill>
            <a:srgbClr val="3366FF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Lightning Bolt 25"/>
          <p:cNvSpPr/>
          <p:nvPr/>
        </p:nvSpPr>
        <p:spPr>
          <a:xfrm>
            <a:off x="851974" y="1214462"/>
            <a:ext cx="838382" cy="1535091"/>
          </a:xfrm>
          <a:prstGeom prst="lightningBolt">
            <a:avLst/>
          </a:prstGeom>
          <a:solidFill>
            <a:srgbClr val="3366FF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1504426" y="204333"/>
            <a:ext cx="6031344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/>
              <a:t>What is the value of the </a:t>
            </a:r>
            <a:r>
              <a:rPr lang="en-US" sz="2800" dirty="0"/>
              <a:t>lightening bolt</a:t>
            </a:r>
            <a:r>
              <a:rPr lang="en-US" sz="2800" dirty="0" smtClean="0"/>
              <a:t>?</a:t>
            </a:r>
          </a:p>
          <a:p>
            <a:pPr algn="ctr"/>
            <a:r>
              <a:rPr lang="en-US" sz="2800" dirty="0" smtClean="0"/>
              <a:t>What is the value of the heart?</a:t>
            </a:r>
          </a:p>
        </p:txBody>
      </p:sp>
    </p:spTree>
    <p:extLst>
      <p:ext uri="{BB962C8B-B14F-4D97-AF65-F5344CB8AC3E}">
        <p14:creationId xmlns:p14="http://schemas.microsoft.com/office/powerpoint/2010/main" val="11652995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5274735" y="2880271"/>
            <a:ext cx="2921000" cy="3810000"/>
            <a:chOff x="1030111" y="2342444"/>
            <a:chExt cx="2921000" cy="3810000"/>
          </a:xfrm>
        </p:grpSpPr>
        <p:sp>
          <p:nvSpPr>
            <p:cNvPr id="13" name="Rectangle 12"/>
            <p:cNvSpPr/>
            <p:nvPr/>
          </p:nvSpPr>
          <p:spPr>
            <a:xfrm>
              <a:off x="1030111" y="3795889"/>
              <a:ext cx="2921000" cy="2356555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1778000" y="2596444"/>
              <a:ext cx="1425222" cy="1199445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1030111" y="2342444"/>
              <a:ext cx="2921000" cy="254000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1778000" y="4491335"/>
              <a:ext cx="1425222" cy="923330"/>
            </a:xfrm>
            <a:prstGeom prst="rect">
              <a:avLst/>
            </a:prstGeom>
            <a:noFill/>
            <a:ln>
              <a:solidFill>
                <a:srgbClr val="00000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5400" dirty="0" smtClean="0"/>
                <a:t>50</a:t>
              </a:r>
              <a:endParaRPr lang="en-US" sz="5400" dirty="0"/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874890" y="2880271"/>
            <a:ext cx="2921000" cy="3810000"/>
            <a:chOff x="874890" y="2469443"/>
            <a:chExt cx="2921000" cy="3810000"/>
          </a:xfrm>
        </p:grpSpPr>
        <p:sp>
          <p:nvSpPr>
            <p:cNvPr id="7" name="Rectangle 6"/>
            <p:cNvSpPr/>
            <p:nvPr/>
          </p:nvSpPr>
          <p:spPr>
            <a:xfrm>
              <a:off x="874890" y="3922888"/>
              <a:ext cx="2921000" cy="2356555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1622779" y="2723443"/>
              <a:ext cx="1425222" cy="1199445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874890" y="2469443"/>
              <a:ext cx="2921000" cy="254000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1298223" y="4694534"/>
              <a:ext cx="2180604" cy="92333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5400" dirty="0" smtClean="0"/>
                <a:t>35.28</a:t>
              </a:r>
              <a:endParaRPr lang="en-US" sz="5400" dirty="0"/>
            </a:p>
          </p:txBody>
        </p:sp>
      </p:grpSp>
      <p:sp>
        <p:nvSpPr>
          <p:cNvPr id="19" name="Sun 18"/>
          <p:cNvSpPr/>
          <p:nvPr/>
        </p:nvSpPr>
        <p:spPr>
          <a:xfrm>
            <a:off x="6788206" y="1505772"/>
            <a:ext cx="1547418" cy="1374499"/>
          </a:xfrm>
          <a:prstGeom prst="sun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Sun 19"/>
          <p:cNvSpPr/>
          <p:nvPr/>
        </p:nvSpPr>
        <p:spPr>
          <a:xfrm>
            <a:off x="2345852" y="1505772"/>
            <a:ext cx="1547418" cy="1374499"/>
          </a:xfrm>
          <a:prstGeom prst="sun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Sun 20"/>
          <p:cNvSpPr/>
          <p:nvPr/>
        </p:nvSpPr>
        <p:spPr>
          <a:xfrm>
            <a:off x="1499157" y="555037"/>
            <a:ext cx="1547418" cy="1374499"/>
          </a:xfrm>
          <a:prstGeom prst="sun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Sun 21"/>
          <p:cNvSpPr/>
          <p:nvPr/>
        </p:nvSpPr>
        <p:spPr>
          <a:xfrm>
            <a:off x="652458" y="1505772"/>
            <a:ext cx="1547418" cy="1374499"/>
          </a:xfrm>
          <a:prstGeom prst="sun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5-Point Star 23"/>
          <p:cNvSpPr/>
          <p:nvPr/>
        </p:nvSpPr>
        <p:spPr>
          <a:xfrm>
            <a:off x="5219065" y="1505772"/>
            <a:ext cx="1542663" cy="1374499"/>
          </a:xfrm>
          <a:prstGeom prst="star5">
            <a:avLst/>
          </a:prstGeom>
          <a:solidFill>
            <a:srgbClr val="3366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3654678" y="221927"/>
            <a:ext cx="443708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/>
              <a:t>What is the value of the sun?</a:t>
            </a:r>
          </a:p>
          <a:p>
            <a:pPr algn="ctr"/>
            <a:r>
              <a:rPr lang="en-US" sz="2800" dirty="0" smtClean="0"/>
              <a:t>What is the value of the star?</a:t>
            </a:r>
          </a:p>
        </p:txBody>
      </p:sp>
    </p:spTree>
    <p:extLst>
      <p:ext uri="{BB962C8B-B14F-4D97-AF65-F5344CB8AC3E}">
        <p14:creationId xmlns:p14="http://schemas.microsoft.com/office/powerpoint/2010/main" val="11652995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5274735" y="2917619"/>
            <a:ext cx="2921000" cy="3810000"/>
            <a:chOff x="1030111" y="2342444"/>
            <a:chExt cx="2921000" cy="3810000"/>
          </a:xfrm>
        </p:grpSpPr>
        <p:sp>
          <p:nvSpPr>
            <p:cNvPr id="13" name="Rectangle 12"/>
            <p:cNvSpPr/>
            <p:nvPr/>
          </p:nvSpPr>
          <p:spPr>
            <a:xfrm>
              <a:off x="1030111" y="3795889"/>
              <a:ext cx="2921000" cy="2356555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1778000" y="2596444"/>
              <a:ext cx="1425222" cy="1199445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1030111" y="2342444"/>
              <a:ext cx="2921000" cy="254000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1778000" y="4491335"/>
              <a:ext cx="1857960" cy="923330"/>
            </a:xfrm>
            <a:prstGeom prst="rect">
              <a:avLst/>
            </a:prstGeom>
            <a:noFill/>
            <a:ln>
              <a:solidFill>
                <a:srgbClr val="00000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5400" dirty="0" smtClean="0"/>
                <a:t>13.98</a:t>
              </a:r>
              <a:endParaRPr lang="en-US" sz="5400" dirty="0"/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874890" y="2917619"/>
            <a:ext cx="2921000" cy="3810000"/>
            <a:chOff x="874890" y="2469443"/>
            <a:chExt cx="2921000" cy="3810000"/>
          </a:xfrm>
        </p:grpSpPr>
        <p:sp>
          <p:nvSpPr>
            <p:cNvPr id="7" name="Rectangle 6"/>
            <p:cNvSpPr/>
            <p:nvPr/>
          </p:nvSpPr>
          <p:spPr>
            <a:xfrm>
              <a:off x="874890" y="3922888"/>
              <a:ext cx="2921000" cy="2356555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1622779" y="2723443"/>
              <a:ext cx="1425222" cy="1199445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874890" y="2469443"/>
              <a:ext cx="2921000" cy="254000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1298223" y="4694534"/>
              <a:ext cx="2111580" cy="92333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5400" dirty="0" smtClean="0"/>
                <a:t>23.94</a:t>
              </a:r>
              <a:endParaRPr lang="en-US" sz="5400" dirty="0"/>
            </a:p>
          </p:txBody>
        </p:sp>
      </p:grpSp>
      <p:sp>
        <p:nvSpPr>
          <p:cNvPr id="19" name="5-Point Star 18"/>
          <p:cNvSpPr/>
          <p:nvPr/>
        </p:nvSpPr>
        <p:spPr>
          <a:xfrm>
            <a:off x="526891" y="1543120"/>
            <a:ext cx="1542663" cy="1374499"/>
          </a:xfrm>
          <a:prstGeom prst="star5">
            <a:avLst/>
          </a:prstGeom>
          <a:solidFill>
            <a:srgbClr val="3366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5-Point Star 19"/>
          <p:cNvSpPr/>
          <p:nvPr/>
        </p:nvSpPr>
        <p:spPr>
          <a:xfrm>
            <a:off x="1535191" y="600576"/>
            <a:ext cx="1542663" cy="1374499"/>
          </a:xfrm>
          <a:prstGeom prst="star5">
            <a:avLst/>
          </a:prstGeom>
          <a:solidFill>
            <a:srgbClr val="3366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5-Point Star 20"/>
          <p:cNvSpPr/>
          <p:nvPr/>
        </p:nvSpPr>
        <p:spPr>
          <a:xfrm>
            <a:off x="6676514" y="1543120"/>
            <a:ext cx="1542663" cy="1374499"/>
          </a:xfrm>
          <a:prstGeom prst="star5">
            <a:avLst/>
          </a:prstGeom>
          <a:solidFill>
            <a:srgbClr val="3366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5-Point Star 21"/>
          <p:cNvSpPr/>
          <p:nvPr/>
        </p:nvSpPr>
        <p:spPr>
          <a:xfrm>
            <a:off x="2505736" y="1543120"/>
            <a:ext cx="1542663" cy="1374499"/>
          </a:xfrm>
          <a:prstGeom prst="star5">
            <a:avLst/>
          </a:prstGeom>
          <a:solidFill>
            <a:srgbClr val="3366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Sun 22"/>
          <p:cNvSpPr/>
          <p:nvPr/>
        </p:nvSpPr>
        <p:spPr>
          <a:xfrm>
            <a:off x="5143353" y="1543120"/>
            <a:ext cx="1547418" cy="1374499"/>
          </a:xfrm>
          <a:prstGeom prst="sun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3573139" y="304530"/>
            <a:ext cx="447723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/>
              <a:t>What is the value of the star?</a:t>
            </a:r>
          </a:p>
          <a:p>
            <a:pPr algn="ctr"/>
            <a:r>
              <a:rPr lang="en-US" sz="2800" dirty="0" smtClean="0"/>
              <a:t>What is the value of the sun?</a:t>
            </a:r>
          </a:p>
        </p:txBody>
      </p:sp>
    </p:spTree>
    <p:extLst>
      <p:ext uri="{BB962C8B-B14F-4D97-AF65-F5344CB8AC3E}">
        <p14:creationId xmlns:p14="http://schemas.microsoft.com/office/powerpoint/2010/main" val="11652995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1750</TotalTime>
  <Words>386</Words>
  <Application>Microsoft Macintosh PowerPoint</Application>
  <PresentationFormat>On-screen Show (4:3)</PresentationFormat>
  <Paragraphs>71</Paragraphs>
  <Slides>10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 Add, subtract, multiply, and divide decimals to hundredths, using concrete models or drawings and strategies based on place value, properties of operations, and/or the relationship between addition and subtraction; relate the strategy to a written method and explain the reasoning used.   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Debra Sutkowski</dc:creator>
  <cp:lastModifiedBy>Debra Sutkowski</cp:lastModifiedBy>
  <cp:revision>49</cp:revision>
  <dcterms:created xsi:type="dcterms:W3CDTF">2014-04-01T23:40:38Z</dcterms:created>
  <dcterms:modified xsi:type="dcterms:W3CDTF">2014-11-12T04:39:49Z</dcterms:modified>
</cp:coreProperties>
</file>