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13"/>
  </p:notesMasterIdLst>
  <p:sldIdLst>
    <p:sldId id="280" r:id="rId2"/>
    <p:sldId id="289" r:id="rId3"/>
    <p:sldId id="281" r:id="rId4"/>
    <p:sldId id="290" r:id="rId5"/>
    <p:sldId id="291" r:id="rId6"/>
    <p:sldId id="292" r:id="rId7"/>
    <p:sldId id="260" r:id="rId8"/>
    <p:sldId id="278" r:id="rId9"/>
    <p:sldId id="283" r:id="rId10"/>
    <p:sldId id="275" r:id="rId11"/>
    <p:sldId id="288"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1" autoAdjust="0"/>
    <p:restoredTop sz="94676" autoAdjust="0"/>
  </p:normalViewPr>
  <p:slideViewPr>
    <p:cSldViewPr snapToGrid="0" snapToObjects="1">
      <p:cViewPr>
        <p:scale>
          <a:sx n="94" d="100"/>
          <a:sy n="94" d="100"/>
        </p:scale>
        <p:origin x="-690" y="3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BB5BAA-E9A2-4D46-B1A2-37F7758672CE}" type="datetimeFigureOut">
              <a:rPr lang="en-US" smtClean="0"/>
              <a:t>11/14/2014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8EE175-C50E-4EF6-A66B-943DAD28274A}" type="slidenum">
              <a:rPr lang="en-US" smtClean="0"/>
              <a:t>‹#›</a:t>
            </a:fld>
            <a:endParaRPr lang="en-US"/>
          </a:p>
        </p:txBody>
      </p:sp>
    </p:spTree>
    <p:extLst>
      <p:ext uri="{BB962C8B-B14F-4D97-AF65-F5344CB8AC3E}">
        <p14:creationId xmlns:p14="http://schemas.microsoft.com/office/powerpoint/2010/main" val="3828414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B4C4210-B9CD-3343-98D7-DAB3912E40E5}" type="datetimeFigureOut">
              <a:rPr lang="en-US" smtClean="0"/>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1B2FD6-1312-CF40-8F90-8A684A34B77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4C4210-B9CD-3343-98D7-DAB3912E40E5}" type="datetimeFigureOut">
              <a:rPr lang="en-US" smtClean="0"/>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1B2FD6-1312-CF40-8F90-8A684A34B77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4C4210-B9CD-3343-98D7-DAB3912E40E5}" type="datetimeFigureOut">
              <a:rPr lang="en-US" smtClean="0"/>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1B2FD6-1312-CF40-8F90-8A684A34B77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44475"/>
            <a:ext cx="8385175" cy="14319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9274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18075" y="1905000"/>
            <a:ext cx="3927475"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C248B41-5FD9-334D-B65A-12C2BF0C0938}" type="slidenum">
              <a:rPr lang="en-US"/>
              <a:pPr>
                <a:defRPr/>
              </a:pPr>
              <a:t>‹#›</a:t>
            </a:fld>
            <a:endParaRPr lang="en-US"/>
          </a:p>
        </p:txBody>
      </p:sp>
    </p:spTree>
    <p:extLst>
      <p:ext uri="{BB962C8B-B14F-4D97-AF65-F5344CB8AC3E}">
        <p14:creationId xmlns:p14="http://schemas.microsoft.com/office/powerpoint/2010/main" val="3840571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4C4210-B9CD-3343-98D7-DAB3912E40E5}" type="datetimeFigureOut">
              <a:rPr lang="en-US" smtClean="0"/>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1B2FD6-1312-CF40-8F90-8A684A34B77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2B4C4210-B9CD-3343-98D7-DAB3912E40E5}" type="datetimeFigureOut">
              <a:rPr lang="en-US" smtClean="0"/>
              <a:t>11/14/2014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1B2FD6-1312-CF40-8F90-8A684A34B77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B4C4210-B9CD-3343-98D7-DAB3912E40E5}" type="datetimeFigureOut">
              <a:rPr lang="en-US" smtClean="0"/>
              <a:t>11/14/2014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1B2FD6-1312-CF40-8F90-8A684A34B77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B4C4210-B9CD-3343-98D7-DAB3912E40E5}" type="datetimeFigureOut">
              <a:rPr lang="en-US" smtClean="0"/>
              <a:t>11/14/2014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1B2FD6-1312-CF40-8F90-8A684A34B77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4C4210-B9CD-3343-98D7-DAB3912E40E5}" type="datetimeFigureOut">
              <a:rPr lang="en-US" smtClean="0"/>
              <a:t>11/14/2014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1B2FD6-1312-CF40-8F90-8A684A34B77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4C4210-B9CD-3343-98D7-DAB3912E40E5}" type="datetimeFigureOut">
              <a:rPr lang="en-US" smtClean="0"/>
              <a:t>11/14/2014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1B2FD6-1312-CF40-8F90-8A684A34B77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2B4C4210-B9CD-3343-98D7-DAB3912E40E5}" type="datetimeFigureOut">
              <a:rPr lang="en-US" smtClean="0"/>
              <a:t>11/14/2014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41B2FD6-1312-CF40-8F90-8A684A34B77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4C4210-B9CD-3343-98D7-DAB3912E40E5}" type="datetimeFigureOut">
              <a:rPr lang="en-US" smtClean="0"/>
              <a:t>11/14/2014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1B2FD6-1312-CF40-8F90-8A684A34B77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2B4C4210-B9CD-3343-98D7-DAB3912E40E5}" type="datetimeFigureOut">
              <a:rPr lang="en-US" smtClean="0"/>
              <a:t>11/14/2014</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41B2FD6-1312-CF40-8F90-8A684A34B77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9.png"/><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82776" y="755538"/>
            <a:ext cx="6317479" cy="190821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cap="none" spc="50" dirty="0" smtClean="0">
                <a:ln w="11430"/>
                <a:gradFill>
                  <a:gsLst>
                    <a:gs pos="25000">
                      <a:schemeClr val="accent2">
                        <a:satMod val="155000"/>
                      </a:schemeClr>
                    </a:gs>
                    <a:gs pos="100000">
                      <a:schemeClr val="accent2">
                        <a:shade val="45000"/>
                        <a:satMod val="165000"/>
                      </a:schemeClr>
                    </a:gs>
                  </a:gsLst>
                  <a:lin ang="5400000"/>
                </a:gradFill>
              </a:rPr>
              <a:t>Multiplying Fractions</a:t>
            </a:r>
          </a:p>
          <a:p>
            <a:pPr algn="ctr"/>
            <a:endParaRPr lang="en-US" sz="5400" cap="none" spc="50" dirty="0" smtClean="0">
              <a:ln w="11430"/>
              <a:gradFill>
                <a:gsLst>
                  <a:gs pos="25000">
                    <a:schemeClr val="accent2">
                      <a:satMod val="155000"/>
                    </a:schemeClr>
                  </a:gs>
                  <a:gs pos="100000">
                    <a:schemeClr val="accent2">
                      <a:shade val="45000"/>
                      <a:satMod val="165000"/>
                    </a:schemeClr>
                  </a:gs>
                </a:gsLst>
                <a:lin ang="5400000"/>
              </a:gradFill>
            </a:endParaRPr>
          </a:p>
          <a:p>
            <a:pPr algn="ctr"/>
            <a:endParaRPr lang="en-US" sz="1000" cap="none" spc="50" dirty="0">
              <a:ln w="11430"/>
              <a:gradFill>
                <a:gsLst>
                  <a:gs pos="25000">
                    <a:schemeClr val="accent2">
                      <a:satMod val="155000"/>
                    </a:schemeClr>
                  </a:gs>
                  <a:gs pos="100000">
                    <a:schemeClr val="accent2">
                      <a:shade val="45000"/>
                      <a:satMod val="165000"/>
                    </a:schemeClr>
                  </a:gs>
                </a:gsLst>
                <a:lin ang="5400000"/>
              </a:gradFill>
            </a:endParaRPr>
          </a:p>
        </p:txBody>
      </p:sp>
      <p:sp>
        <p:nvSpPr>
          <p:cNvPr id="3" name="Rectangle 1"/>
          <p:cNvSpPr>
            <a:spLocks noChangeArrowheads="1"/>
          </p:cNvSpPr>
          <p:nvPr/>
        </p:nvSpPr>
        <p:spPr bwMode="auto">
          <a:xfrm>
            <a:off x="3067049" y="1809750"/>
            <a:ext cx="2175465" cy="140562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5" name="TextBox 4"/>
          <p:cNvSpPr txBox="1"/>
          <p:nvPr/>
        </p:nvSpPr>
        <p:spPr>
          <a:xfrm>
            <a:off x="3431956" y="3445043"/>
            <a:ext cx="2148349" cy="584776"/>
          </a:xfrm>
          <a:prstGeom prst="rect">
            <a:avLst/>
          </a:prstGeom>
          <a:noFill/>
        </p:spPr>
        <p:txBody>
          <a:bodyPr wrap="square" rtlCol="0">
            <a:spAutoFit/>
          </a:bodyPr>
          <a:lstStyle/>
          <a:p>
            <a:r>
              <a:rPr lang="en-US" sz="3200" dirty="0" smtClean="0"/>
              <a:t>3 ⅓ feet</a:t>
            </a:r>
            <a:endParaRPr lang="en-US" sz="3200" dirty="0"/>
          </a:p>
        </p:txBody>
      </p:sp>
      <p:sp>
        <p:nvSpPr>
          <p:cNvPr id="7" name="TextBox 6"/>
          <p:cNvSpPr txBox="1"/>
          <p:nvPr/>
        </p:nvSpPr>
        <p:spPr>
          <a:xfrm>
            <a:off x="878256" y="2202126"/>
            <a:ext cx="2040257" cy="861774"/>
          </a:xfrm>
          <a:prstGeom prst="rect">
            <a:avLst/>
          </a:prstGeom>
          <a:noFill/>
        </p:spPr>
        <p:txBody>
          <a:bodyPr wrap="square" rtlCol="0">
            <a:spAutoFit/>
          </a:bodyPr>
          <a:lstStyle/>
          <a:p>
            <a:r>
              <a:rPr lang="en-US" sz="3200" dirty="0" smtClean="0"/>
              <a:t>2 </a:t>
            </a:r>
            <a:r>
              <a:rPr lang="en-US" sz="3200" dirty="0" smtClean="0">
                <a:latin typeface="Lucida Grande"/>
                <a:ea typeface="Lucida Grande"/>
                <a:cs typeface="Lucida Grande"/>
              </a:rPr>
              <a:t>⅗</a:t>
            </a:r>
            <a:r>
              <a:rPr lang="en-US" sz="3200" dirty="0" smtClean="0"/>
              <a:t> </a:t>
            </a:r>
            <a:r>
              <a:rPr lang="en-US" sz="3200" dirty="0"/>
              <a:t>feet</a:t>
            </a:r>
          </a:p>
          <a:p>
            <a:endParaRPr lang="en-US" dirty="0"/>
          </a:p>
        </p:txBody>
      </p:sp>
      <p:sp>
        <p:nvSpPr>
          <p:cNvPr id="8" name="TextBox 7"/>
          <p:cNvSpPr txBox="1"/>
          <p:nvPr/>
        </p:nvSpPr>
        <p:spPr>
          <a:xfrm>
            <a:off x="2107815" y="4309681"/>
            <a:ext cx="5242515" cy="369332"/>
          </a:xfrm>
          <a:prstGeom prst="rect">
            <a:avLst/>
          </a:prstGeom>
          <a:noFill/>
        </p:spPr>
        <p:txBody>
          <a:bodyPr wrap="square" rtlCol="0">
            <a:spAutoFit/>
          </a:bodyPr>
          <a:lstStyle/>
          <a:p>
            <a:r>
              <a:rPr lang="en-US" dirty="0" smtClean="0"/>
              <a:t>What is the area?  Show your strategy. </a:t>
            </a:r>
            <a:endParaRPr lang="en-US" dirty="0"/>
          </a:p>
        </p:txBody>
      </p:sp>
    </p:spTree>
    <p:extLst>
      <p:ext uri="{BB962C8B-B14F-4D97-AF65-F5344CB8AC3E}">
        <p14:creationId xmlns:p14="http://schemas.microsoft.com/office/powerpoint/2010/main" val="14540645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09721" y="293704"/>
            <a:ext cx="4810760" cy="4566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71178" y="465991"/>
            <a:ext cx="3741778" cy="4154983"/>
          </a:xfrm>
          <a:prstGeom prst="rect">
            <a:avLst/>
          </a:prstGeom>
          <a:noFill/>
        </p:spPr>
        <p:txBody>
          <a:bodyPr wrap="square" rtlCol="0">
            <a:spAutoFit/>
          </a:bodyPr>
          <a:lstStyle/>
          <a:p>
            <a:r>
              <a:rPr lang="en-US" sz="2400" dirty="0" smtClean="0"/>
              <a:t>Tina wants a rug under her bed. The rug has a width of 4 </a:t>
            </a:r>
            <a:r>
              <a:rPr lang="en-US" sz="2400" dirty="0" err="1" smtClean="0"/>
              <a:t>ft</a:t>
            </a:r>
            <a:r>
              <a:rPr lang="en-US" sz="2400" dirty="0" smtClean="0"/>
              <a:t> and  covers an area of 22 </a:t>
            </a:r>
            <a:r>
              <a:rPr lang="en-US" sz="2400" dirty="0" err="1" smtClean="0"/>
              <a:t>sq</a:t>
            </a:r>
            <a:r>
              <a:rPr lang="en-US" sz="2400" dirty="0" smtClean="0"/>
              <a:t> </a:t>
            </a:r>
            <a:r>
              <a:rPr lang="en-US" sz="2400" dirty="0" err="1" smtClean="0"/>
              <a:t>ft</a:t>
            </a:r>
            <a:r>
              <a:rPr lang="en-US" sz="2400" dirty="0" smtClean="0"/>
              <a:t> area. </a:t>
            </a:r>
          </a:p>
          <a:p>
            <a:endParaRPr lang="en-US" sz="2400" dirty="0" smtClean="0"/>
          </a:p>
          <a:p>
            <a:r>
              <a:rPr lang="en-US" sz="2400" dirty="0" smtClean="0"/>
              <a:t>What is the length of the rug?</a:t>
            </a:r>
          </a:p>
          <a:p>
            <a:endParaRPr lang="en-US" sz="2400" dirty="0"/>
          </a:p>
          <a:p>
            <a:r>
              <a:rPr lang="en-US" sz="2400" dirty="0" smtClean="0"/>
              <a:t>Using dot paper model the rug that Tina is using in her room. </a:t>
            </a:r>
            <a:endParaRPr lang="en-US" sz="2400" dirty="0"/>
          </a:p>
        </p:txBody>
      </p:sp>
    </p:spTree>
    <p:extLst>
      <p:ext uri="{BB962C8B-B14F-4D97-AF65-F5344CB8AC3E}">
        <p14:creationId xmlns:p14="http://schemas.microsoft.com/office/powerpoint/2010/main" val="1548309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6082"/>
                                        </p:tgtEl>
                                        <p:attrNameLst>
                                          <p:attrName>style.visibility</p:attrName>
                                        </p:attrNameLst>
                                      </p:cBhvr>
                                      <p:to>
                                        <p:strVal val="visible"/>
                                      </p:to>
                                    </p:set>
                                    <p:animEffect transition="in" filter="wheel(1)">
                                      <p:cBhvr>
                                        <p:cTn id="12" dur="2000"/>
                                        <p:tgtEl>
                                          <p:spTgt spid="460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881318" y="2999812"/>
            <a:ext cx="878257" cy="82410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175649" y="268021"/>
            <a:ext cx="4648003" cy="4708981"/>
          </a:xfrm>
          <a:prstGeom prst="rect">
            <a:avLst/>
          </a:prstGeom>
          <a:noFill/>
        </p:spPr>
        <p:txBody>
          <a:bodyPr wrap="square" rtlCol="0">
            <a:spAutoFit/>
          </a:bodyPr>
          <a:lstStyle/>
          <a:p>
            <a:r>
              <a:rPr lang="en-US" sz="2000" dirty="0" smtClean="0"/>
              <a:t>Daisy is installing a small patio in her back yard. She is using square stones for her patio. </a:t>
            </a:r>
          </a:p>
          <a:p>
            <a:endParaRPr lang="en-US" sz="2000" dirty="0"/>
          </a:p>
          <a:p>
            <a:r>
              <a:rPr lang="en-US" sz="2000" dirty="0" smtClean="0"/>
              <a:t>The length of the sides of the square stone are ½ feet. </a:t>
            </a:r>
          </a:p>
          <a:p>
            <a:endParaRPr lang="en-US" sz="2000" dirty="0" smtClean="0"/>
          </a:p>
          <a:p>
            <a:r>
              <a:rPr lang="en-US" sz="2000" dirty="0" smtClean="0"/>
              <a:t>The area of the patio is 18 square feet. </a:t>
            </a:r>
          </a:p>
          <a:p>
            <a:endParaRPr lang="en-US" sz="2000" dirty="0" smtClean="0"/>
          </a:p>
          <a:p>
            <a:r>
              <a:rPr lang="en-US" sz="2000" dirty="0" smtClean="0"/>
              <a:t>The width of the patio is 4½ feet. </a:t>
            </a:r>
          </a:p>
          <a:p>
            <a:endParaRPr lang="en-US" sz="2000" dirty="0" smtClean="0"/>
          </a:p>
          <a:p>
            <a:r>
              <a:rPr lang="en-US" sz="2000" dirty="0" smtClean="0"/>
              <a:t>What is the length of the patio?</a:t>
            </a:r>
          </a:p>
          <a:p>
            <a:endParaRPr lang="en-US" sz="2000" dirty="0"/>
          </a:p>
          <a:p>
            <a:r>
              <a:rPr lang="en-US" sz="2000" dirty="0" smtClean="0"/>
              <a:t>Using dot paper model draw the rectangular patio that Daisy is installing.  </a:t>
            </a:r>
            <a:endParaRPr lang="en-US" sz="2000" dirty="0"/>
          </a:p>
        </p:txBody>
      </p:sp>
      <p:sp>
        <p:nvSpPr>
          <p:cNvPr id="3" name="TextBox 2"/>
          <p:cNvSpPr txBox="1"/>
          <p:nvPr/>
        </p:nvSpPr>
        <p:spPr>
          <a:xfrm>
            <a:off x="5053352" y="640604"/>
            <a:ext cx="3903633" cy="4042132"/>
          </a:xfrm>
          <a:prstGeom prst="rect">
            <a:avLst/>
          </a:prstGeom>
          <a:noFill/>
        </p:spPr>
        <p:txBody>
          <a:bodyPr wrap="none" rtlCol="0">
            <a:spAutoFit/>
          </a:bodyPr>
          <a:lstStyle/>
          <a:p>
            <a:pPr>
              <a:lnSpc>
                <a:spcPts val="2000"/>
              </a:lnSpc>
            </a:pPr>
            <a:r>
              <a:rPr lang="en-US" sz="4000" dirty="0" smtClean="0"/>
              <a:t>. . . . . . . . . . . . . . .</a:t>
            </a:r>
          </a:p>
          <a:p>
            <a:pPr>
              <a:lnSpc>
                <a:spcPts val="2000"/>
              </a:lnSpc>
            </a:pPr>
            <a:r>
              <a:rPr lang="en-US" sz="4000" dirty="0"/>
              <a:t>. . . . . . . . . . . . . . . </a:t>
            </a:r>
          </a:p>
          <a:p>
            <a:pPr>
              <a:lnSpc>
                <a:spcPts val="2000"/>
              </a:lnSpc>
            </a:pPr>
            <a:r>
              <a:rPr lang="en-US" sz="4000" dirty="0"/>
              <a:t>. . . . . . . . . . . . . . . </a:t>
            </a:r>
          </a:p>
          <a:p>
            <a:pPr>
              <a:lnSpc>
                <a:spcPts val="2000"/>
              </a:lnSpc>
            </a:pPr>
            <a:r>
              <a:rPr lang="en-US" sz="4000" dirty="0"/>
              <a:t>. . . . . . . . . . . . . . . </a:t>
            </a:r>
          </a:p>
          <a:p>
            <a:pPr>
              <a:lnSpc>
                <a:spcPts val="2000"/>
              </a:lnSpc>
            </a:pPr>
            <a:r>
              <a:rPr lang="en-US" sz="4000" dirty="0"/>
              <a:t>. . . . . . . . . . . . . . . </a:t>
            </a:r>
          </a:p>
          <a:p>
            <a:pPr>
              <a:lnSpc>
                <a:spcPts val="2000"/>
              </a:lnSpc>
            </a:pPr>
            <a:r>
              <a:rPr lang="en-US" sz="4000" dirty="0"/>
              <a:t>. . . . . . . . . . . . . . . </a:t>
            </a:r>
          </a:p>
          <a:p>
            <a:pPr>
              <a:lnSpc>
                <a:spcPts val="2000"/>
              </a:lnSpc>
            </a:pPr>
            <a:r>
              <a:rPr lang="en-US" sz="4000" dirty="0"/>
              <a:t>. . . . . . . . . . . . . . . </a:t>
            </a:r>
          </a:p>
          <a:p>
            <a:pPr>
              <a:lnSpc>
                <a:spcPts val="2000"/>
              </a:lnSpc>
            </a:pPr>
            <a:r>
              <a:rPr lang="en-US" sz="4000" dirty="0"/>
              <a:t>. . . . . . . . . . . . . . </a:t>
            </a:r>
            <a:r>
              <a:rPr lang="en-US" sz="4000" dirty="0" smtClean="0"/>
              <a:t>.</a:t>
            </a:r>
          </a:p>
          <a:p>
            <a:pPr>
              <a:lnSpc>
                <a:spcPts val="2000"/>
              </a:lnSpc>
            </a:pPr>
            <a:r>
              <a:rPr lang="en-US" sz="4000" dirty="0"/>
              <a:t>. . . . . . . . . . . . . . .</a:t>
            </a:r>
          </a:p>
          <a:p>
            <a:pPr>
              <a:lnSpc>
                <a:spcPts val="2000"/>
              </a:lnSpc>
            </a:pPr>
            <a:r>
              <a:rPr lang="en-US" sz="4000" dirty="0"/>
              <a:t>. . . . . . . . . . . . . . . </a:t>
            </a:r>
          </a:p>
          <a:p>
            <a:pPr>
              <a:lnSpc>
                <a:spcPts val="2000"/>
              </a:lnSpc>
            </a:pPr>
            <a:r>
              <a:rPr lang="en-US" sz="4000" dirty="0"/>
              <a:t>. . . . . . . . . . . . . . . </a:t>
            </a:r>
          </a:p>
          <a:p>
            <a:pPr>
              <a:lnSpc>
                <a:spcPts val="2000"/>
              </a:lnSpc>
            </a:pPr>
            <a:r>
              <a:rPr lang="en-US" sz="4000" dirty="0"/>
              <a:t>. . . . . . . . . . . . . . . </a:t>
            </a:r>
          </a:p>
          <a:p>
            <a:pPr>
              <a:lnSpc>
                <a:spcPts val="2000"/>
              </a:lnSpc>
            </a:pPr>
            <a:r>
              <a:rPr lang="en-US" sz="4000" dirty="0"/>
              <a:t>. . . . . . . . . . . . . . . </a:t>
            </a:r>
          </a:p>
          <a:p>
            <a:pPr>
              <a:lnSpc>
                <a:spcPts val="2000"/>
              </a:lnSpc>
            </a:pPr>
            <a:r>
              <a:rPr lang="en-US" sz="4000" dirty="0"/>
              <a:t>. . . . . . . . . . . . . . . </a:t>
            </a:r>
          </a:p>
          <a:p>
            <a:pPr>
              <a:lnSpc>
                <a:spcPts val="2000"/>
              </a:lnSpc>
            </a:pPr>
            <a:r>
              <a:rPr lang="en-US" sz="4000" dirty="0"/>
              <a:t>. . . . . . . . . . . . . . . </a:t>
            </a:r>
            <a:r>
              <a:rPr lang="en-US" sz="4000" dirty="0" smtClean="0"/>
              <a:t>    </a:t>
            </a:r>
            <a:endParaRPr lang="en-US" sz="4000" dirty="0"/>
          </a:p>
        </p:txBody>
      </p:sp>
      <p:sp>
        <p:nvSpPr>
          <p:cNvPr id="5" name="Rectangle 4"/>
          <p:cNvSpPr/>
          <p:nvPr/>
        </p:nvSpPr>
        <p:spPr>
          <a:xfrm>
            <a:off x="3933708" y="2839035"/>
            <a:ext cx="825867" cy="984885"/>
          </a:xfrm>
          <a:prstGeom prst="rect">
            <a:avLst/>
          </a:prstGeom>
        </p:spPr>
        <p:txBody>
          <a:bodyPr wrap="none">
            <a:spAutoFit/>
          </a:bodyPr>
          <a:lstStyle/>
          <a:p>
            <a:r>
              <a:rPr lang="en-US" sz="4000" dirty="0">
                <a:solidFill>
                  <a:schemeClr val="bg1"/>
                </a:solidFill>
              </a:rPr>
              <a:t>. </a:t>
            </a:r>
            <a:r>
              <a:rPr lang="en-US" sz="4000" dirty="0" smtClean="0">
                <a:solidFill>
                  <a:schemeClr val="bg1"/>
                </a:solidFill>
              </a:rPr>
              <a:t>.</a:t>
            </a:r>
          </a:p>
          <a:p>
            <a:r>
              <a:rPr lang="en-US" dirty="0" smtClean="0">
                <a:solidFill>
                  <a:schemeClr val="bg1"/>
                </a:solidFill>
              </a:rPr>
              <a:t>½ foot</a:t>
            </a:r>
            <a:endParaRPr lang="en-US" dirty="0">
              <a:solidFill>
                <a:schemeClr val="bg1"/>
              </a:solidFill>
            </a:endParaRPr>
          </a:p>
        </p:txBody>
      </p:sp>
      <p:pic>
        <p:nvPicPr>
          <p:cNvPr id="6" name="Picture 5"/>
          <p:cNvPicPr>
            <a:picLocks noChangeAspect="1"/>
          </p:cNvPicPr>
          <p:nvPr/>
        </p:nvPicPr>
        <p:blipFill>
          <a:blip r:embed="rId2"/>
          <a:stretch>
            <a:fillRect/>
          </a:stretch>
        </p:blipFill>
        <p:spPr>
          <a:xfrm>
            <a:off x="2594320" y="4935368"/>
            <a:ext cx="4107451" cy="1719982"/>
          </a:xfrm>
          <a:prstGeom prst="rect">
            <a:avLst/>
          </a:prstGeom>
        </p:spPr>
      </p:pic>
    </p:spTree>
    <p:extLst>
      <p:ext uri="{BB962C8B-B14F-4D97-AF65-F5344CB8AC3E}">
        <p14:creationId xmlns:p14="http://schemas.microsoft.com/office/powerpoint/2010/main" val="2588853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821" y="203641"/>
            <a:ext cx="7520940" cy="548640"/>
          </a:xfrm>
        </p:spPr>
        <p:txBody>
          <a:bodyPr/>
          <a:lstStyle/>
          <a:p>
            <a:pPr algn="ctr"/>
            <a:r>
              <a:rPr lang="en-US" sz="3200" dirty="0" smtClean="0"/>
              <a:t>5.NF.4 Standards</a:t>
            </a:r>
            <a:endParaRPr lang="en-US" sz="3200" dirty="0"/>
          </a:p>
        </p:txBody>
      </p:sp>
      <p:sp>
        <p:nvSpPr>
          <p:cNvPr id="3" name="Content Placeholder 2"/>
          <p:cNvSpPr>
            <a:spLocks noGrp="1"/>
          </p:cNvSpPr>
          <p:nvPr>
            <p:ph idx="1"/>
          </p:nvPr>
        </p:nvSpPr>
        <p:spPr>
          <a:xfrm>
            <a:off x="391838" y="855212"/>
            <a:ext cx="8309656" cy="3579849"/>
          </a:xfrm>
        </p:spPr>
        <p:txBody>
          <a:bodyPr>
            <a:noAutofit/>
          </a:bodyPr>
          <a:lstStyle/>
          <a:p>
            <a:pPr>
              <a:buFont typeface="Arial"/>
              <a:buChar char="•"/>
            </a:pPr>
            <a:r>
              <a:rPr lang="en-US" sz="2000" dirty="0"/>
              <a:t>5.NF.4a — Multiply Fractions and Interpret </a:t>
            </a:r>
            <a:r>
              <a:rPr lang="en-US" sz="2000" dirty="0" smtClean="0"/>
              <a:t>Products:</a:t>
            </a:r>
            <a:r>
              <a:rPr lang="en-US" sz="2000" dirty="0"/>
              <a:t> </a:t>
            </a:r>
            <a:r>
              <a:rPr lang="en-US" sz="2000" dirty="0" smtClean="0"/>
              <a:t> </a:t>
            </a:r>
            <a:r>
              <a:rPr lang="en-US" sz="2000" b="0" dirty="0" smtClean="0"/>
              <a:t>Interpret </a:t>
            </a:r>
            <a:r>
              <a:rPr lang="en-US" sz="2000" b="0" dirty="0"/>
              <a:t>the product (a/b) × q as a parts of a partition of q into b equal parts; equivalently, as the result of a sequence of operations a × q ÷ b. For example, use a visual fraction model to show (2/3) × 4 = 8/3, and create a story context for this equation. Do the same with (2/3) × (4/5) = 8/15. (In general, (a/b) × (c/d) = ac/bd.</a:t>
            </a:r>
            <a:r>
              <a:rPr lang="en-US" sz="2000" b="0" dirty="0" smtClean="0"/>
              <a:t>)</a:t>
            </a:r>
          </a:p>
          <a:p>
            <a:pPr>
              <a:buFont typeface="Arial"/>
              <a:buChar char="•"/>
            </a:pPr>
            <a:endParaRPr lang="en-US" sz="2000" dirty="0" smtClean="0"/>
          </a:p>
          <a:p>
            <a:pPr>
              <a:buFont typeface="Arial"/>
              <a:buChar char="•"/>
            </a:pPr>
            <a:r>
              <a:rPr lang="en-US" sz="2000" dirty="0"/>
              <a:t>5.NF.4b — Area with Fractional Side </a:t>
            </a:r>
            <a:r>
              <a:rPr lang="en-US" sz="2000" dirty="0" smtClean="0"/>
              <a:t>Lengths</a:t>
            </a:r>
            <a:r>
              <a:rPr lang="en-US" sz="2000" b="0" dirty="0" smtClean="0"/>
              <a:t>:</a:t>
            </a:r>
            <a:r>
              <a:rPr lang="en-US" sz="2000" dirty="0" smtClean="0"/>
              <a:t> </a:t>
            </a:r>
            <a:r>
              <a:rPr lang="en-US" sz="2000" b="0" dirty="0" smtClean="0"/>
              <a:t>Find </a:t>
            </a:r>
            <a:r>
              <a:rPr lang="en-US" sz="2000" b="0" dirty="0"/>
              <a:t>the area of a rectangle with fractional side lengths by tiling it with unit squares of the appropriate unit fraction side lengths, and show that the area is the same as would be found by multiplying the side lengths. Multiply fractional side lengths to find areas of rectangles, and represent fraction products as rectangular areas.</a:t>
            </a:r>
          </a:p>
        </p:txBody>
      </p:sp>
    </p:spTree>
    <p:extLst>
      <p:ext uri="{BB962C8B-B14F-4D97-AF65-F5344CB8AC3E}">
        <p14:creationId xmlns:p14="http://schemas.microsoft.com/office/powerpoint/2010/main" val="3933084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0917" y="687923"/>
            <a:ext cx="7980344" cy="1200328"/>
          </a:xfrm>
          <a:prstGeom prst="rect">
            <a:avLst/>
          </a:prstGeom>
          <a:noFill/>
        </p:spPr>
        <p:txBody>
          <a:bodyPr wrap="square" rtlCol="0">
            <a:spAutoFit/>
          </a:bodyPr>
          <a:lstStyle/>
          <a:p>
            <a:pPr algn="ctr"/>
            <a:r>
              <a:rPr lang="en-US" sz="2400" dirty="0" smtClean="0"/>
              <a:t>Tyrone created a poster for art class. His poster was a square and it’s sides were all 1 ¾ ft. What is the area of Tyrone’s poster in square feet?</a:t>
            </a:r>
            <a:endParaRPr lang="en-US" sz="2400" dirty="0"/>
          </a:p>
        </p:txBody>
      </p:sp>
      <p:sp>
        <p:nvSpPr>
          <p:cNvPr id="3" name="TextBox 2"/>
          <p:cNvSpPr txBox="1"/>
          <p:nvPr/>
        </p:nvSpPr>
        <p:spPr>
          <a:xfrm>
            <a:off x="450917" y="2941454"/>
            <a:ext cx="7349137" cy="1200328"/>
          </a:xfrm>
          <a:prstGeom prst="rect">
            <a:avLst/>
          </a:prstGeom>
          <a:noFill/>
        </p:spPr>
        <p:txBody>
          <a:bodyPr wrap="square" rtlCol="0">
            <a:spAutoFit/>
          </a:bodyPr>
          <a:lstStyle/>
          <a:p>
            <a:pPr algn="ctr"/>
            <a:r>
              <a:rPr lang="en-US" sz="2400" dirty="0" smtClean="0"/>
              <a:t>Macy’s poster has the same area as Tyrone’s poster, but it is a rectangle. What could be the dimensions of Macy’s poster in feet?</a:t>
            </a:r>
            <a:endParaRPr lang="en-US" sz="2400" dirty="0"/>
          </a:p>
        </p:txBody>
      </p:sp>
      <p:pic>
        <p:nvPicPr>
          <p:cNvPr id="4" name="Picture 3"/>
          <p:cNvPicPr>
            <a:picLocks noChangeAspect="1"/>
          </p:cNvPicPr>
          <p:nvPr/>
        </p:nvPicPr>
        <p:blipFill>
          <a:blip r:embed="rId2"/>
          <a:stretch>
            <a:fillRect/>
          </a:stretch>
        </p:blipFill>
        <p:spPr>
          <a:xfrm>
            <a:off x="5415258" y="4493042"/>
            <a:ext cx="3556000" cy="2032000"/>
          </a:xfrm>
          <a:prstGeom prst="rect">
            <a:avLst/>
          </a:prstGeom>
        </p:spPr>
      </p:pic>
    </p:spTree>
    <p:extLst>
      <p:ext uri="{BB962C8B-B14F-4D97-AF65-F5344CB8AC3E}">
        <p14:creationId xmlns:p14="http://schemas.microsoft.com/office/powerpoint/2010/main" val="2811814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640080"/>
            <a:ext cx="7520940" cy="548640"/>
          </a:xfrm>
        </p:spPr>
        <p:txBody>
          <a:bodyPr/>
          <a:lstStyle/>
          <a:p>
            <a:pPr algn="ctr"/>
            <a:r>
              <a:rPr lang="en-US" dirty="0" smtClean="0"/>
              <a:t>Ms. Chandra </a:t>
            </a:r>
            <a:r>
              <a:rPr lang="en-US" dirty="0"/>
              <a:t>shared 12 </a:t>
            </a:r>
            <a:r>
              <a:rPr lang="en-US" dirty="0" smtClean="0"/>
              <a:t>markers </a:t>
            </a:r>
            <a:r>
              <a:rPr lang="en-US" dirty="0"/>
              <a:t>among </a:t>
            </a:r>
            <a:r>
              <a:rPr lang="en-US" dirty="0" smtClean="0"/>
              <a:t>her </a:t>
            </a:r>
            <a:r>
              <a:rPr lang="en-US" dirty="0"/>
              <a:t>four </a:t>
            </a:r>
            <a:r>
              <a:rPr lang="en-US" dirty="0" smtClean="0"/>
              <a:t>students: </a:t>
            </a:r>
            <a:br>
              <a:rPr lang="en-US" dirty="0" smtClean="0"/>
            </a:br>
            <a:endParaRPr lang="en-US" dirty="0"/>
          </a:p>
        </p:txBody>
      </p:sp>
      <p:sp>
        <p:nvSpPr>
          <p:cNvPr id="3" name="Content Placeholder 2"/>
          <p:cNvSpPr>
            <a:spLocks noGrp="1"/>
          </p:cNvSpPr>
          <p:nvPr>
            <p:ph idx="1"/>
          </p:nvPr>
        </p:nvSpPr>
        <p:spPr>
          <a:xfrm>
            <a:off x="822960" y="1438377"/>
            <a:ext cx="7520940" cy="3579849"/>
          </a:xfrm>
        </p:spPr>
        <p:txBody>
          <a:bodyPr>
            <a:normAutofit lnSpcReduction="10000"/>
          </a:bodyPr>
          <a:lstStyle/>
          <a:p>
            <a:pPr>
              <a:buFont typeface="Arial"/>
              <a:buChar char="•"/>
            </a:pPr>
            <a:r>
              <a:rPr lang="en-US" sz="2800" dirty="0" smtClean="0"/>
              <a:t>Diamond </a:t>
            </a:r>
            <a:r>
              <a:rPr lang="en-US" sz="2800" dirty="0"/>
              <a:t>received 1/3 of the </a:t>
            </a:r>
            <a:r>
              <a:rPr lang="en-US" sz="2800" dirty="0" smtClean="0"/>
              <a:t>markers.</a:t>
            </a:r>
          </a:p>
          <a:p>
            <a:pPr>
              <a:buFont typeface="Arial"/>
              <a:buChar char="•"/>
            </a:pPr>
            <a:r>
              <a:rPr lang="en-US" sz="2800" dirty="0" smtClean="0"/>
              <a:t>Gail </a:t>
            </a:r>
            <a:r>
              <a:rPr lang="en-US" sz="2800" dirty="0"/>
              <a:t>received 1/4 of the </a:t>
            </a:r>
            <a:r>
              <a:rPr lang="en-US" sz="2800" dirty="0" smtClean="0"/>
              <a:t>markers.</a:t>
            </a:r>
          </a:p>
          <a:p>
            <a:pPr>
              <a:buFont typeface="Arial"/>
              <a:buChar char="•"/>
            </a:pPr>
            <a:r>
              <a:rPr lang="en-US" sz="2800" dirty="0" smtClean="0"/>
              <a:t>Tamera received </a:t>
            </a:r>
            <a:r>
              <a:rPr lang="en-US" sz="2800" dirty="0"/>
              <a:t>more than 1 </a:t>
            </a:r>
            <a:r>
              <a:rPr lang="en-US" sz="2800" dirty="0" smtClean="0"/>
              <a:t>marker.</a:t>
            </a:r>
          </a:p>
          <a:p>
            <a:pPr>
              <a:buFont typeface="Arial"/>
              <a:buChar char="•"/>
            </a:pPr>
            <a:r>
              <a:rPr lang="en-US" sz="2800" dirty="0" smtClean="0"/>
              <a:t>Josh </a:t>
            </a:r>
            <a:r>
              <a:rPr lang="en-US" sz="2800" dirty="0"/>
              <a:t>received more </a:t>
            </a:r>
            <a:r>
              <a:rPr lang="en-US" sz="2800" dirty="0" smtClean="0"/>
              <a:t>markers </a:t>
            </a:r>
            <a:r>
              <a:rPr lang="en-US" sz="2800" dirty="0"/>
              <a:t>than </a:t>
            </a:r>
            <a:r>
              <a:rPr lang="en-US" sz="2800" dirty="0" smtClean="0"/>
              <a:t>Tamera.</a:t>
            </a:r>
            <a:r>
              <a:rPr lang="en-US" sz="2800" dirty="0"/>
              <a:t/>
            </a:r>
            <a:br>
              <a:rPr lang="en-US" sz="2800" dirty="0"/>
            </a:br>
            <a:endParaRPr lang="en-US" sz="2800" dirty="0" smtClean="0"/>
          </a:p>
          <a:p>
            <a:pPr>
              <a:buFont typeface="Arial"/>
              <a:buChar char="•"/>
            </a:pPr>
            <a:r>
              <a:rPr lang="en-US" sz="2800" dirty="0" smtClean="0"/>
              <a:t>What </a:t>
            </a:r>
            <a:r>
              <a:rPr lang="en-US" sz="2800" dirty="0"/>
              <a:t>fraction of the total number of </a:t>
            </a:r>
            <a:r>
              <a:rPr lang="en-US" sz="2800" dirty="0" smtClean="0"/>
              <a:t>markers </a:t>
            </a:r>
            <a:r>
              <a:rPr lang="en-US" sz="2800" dirty="0"/>
              <a:t>did </a:t>
            </a:r>
            <a:r>
              <a:rPr lang="en-US" sz="2800" dirty="0" smtClean="0"/>
              <a:t>Tamera </a:t>
            </a:r>
            <a:r>
              <a:rPr lang="en-US" sz="2800" dirty="0"/>
              <a:t>and </a:t>
            </a:r>
            <a:r>
              <a:rPr lang="en-US" sz="2800" dirty="0" smtClean="0"/>
              <a:t>Josh </a:t>
            </a:r>
            <a:r>
              <a:rPr lang="en-US" sz="2800" dirty="0"/>
              <a:t>each receive? </a:t>
            </a:r>
            <a:r>
              <a:rPr lang="en-US" sz="2800" dirty="0" smtClean="0"/>
              <a:t>Explain </a:t>
            </a:r>
            <a:r>
              <a:rPr lang="en-US" sz="2800" dirty="0"/>
              <a:t>your answer.</a:t>
            </a:r>
          </a:p>
        </p:txBody>
      </p:sp>
      <p:pic>
        <p:nvPicPr>
          <p:cNvPr id="4" name="Picture 3"/>
          <p:cNvPicPr>
            <a:picLocks noChangeAspect="1"/>
          </p:cNvPicPr>
          <p:nvPr/>
        </p:nvPicPr>
        <p:blipFill>
          <a:blip r:embed="rId2"/>
          <a:stretch>
            <a:fillRect/>
          </a:stretch>
        </p:blipFill>
        <p:spPr>
          <a:xfrm>
            <a:off x="7111470" y="4990218"/>
            <a:ext cx="1867782" cy="1867782"/>
          </a:xfrm>
          <a:prstGeom prst="rect">
            <a:avLst/>
          </a:prstGeom>
        </p:spPr>
      </p:pic>
      <p:pic>
        <p:nvPicPr>
          <p:cNvPr id="6" name="Picture 5"/>
          <p:cNvPicPr>
            <a:picLocks noChangeAspect="1"/>
          </p:cNvPicPr>
          <p:nvPr/>
        </p:nvPicPr>
        <p:blipFill>
          <a:blip r:embed="rId2"/>
          <a:stretch>
            <a:fillRect/>
          </a:stretch>
        </p:blipFill>
        <p:spPr>
          <a:xfrm>
            <a:off x="224308" y="4990218"/>
            <a:ext cx="1867782" cy="1867782"/>
          </a:xfrm>
          <a:prstGeom prst="rect">
            <a:avLst/>
          </a:prstGeom>
        </p:spPr>
      </p:pic>
    </p:spTree>
    <p:extLst>
      <p:ext uri="{BB962C8B-B14F-4D97-AF65-F5344CB8AC3E}">
        <p14:creationId xmlns:p14="http://schemas.microsoft.com/office/powerpoint/2010/main" val="2886921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797010"/>
            <a:ext cx="7520940" cy="999580"/>
          </a:xfrm>
        </p:spPr>
        <p:txBody>
          <a:bodyPr/>
          <a:lstStyle/>
          <a:p>
            <a:pPr algn="ctr"/>
            <a:r>
              <a:rPr lang="en-US" dirty="0" smtClean="0"/>
              <a:t>Todd found ⅝ of a Pie left over in the refrigerator. He wants to eat ½ of the remaining pie .</a:t>
            </a:r>
            <a:br>
              <a:rPr lang="en-US" dirty="0" smtClean="0"/>
            </a:br>
            <a:endParaRPr lang="en-US" dirty="0"/>
          </a:p>
        </p:txBody>
      </p:sp>
      <p:sp>
        <p:nvSpPr>
          <p:cNvPr id="3" name="Content Placeholder 2"/>
          <p:cNvSpPr>
            <a:spLocks noGrp="1"/>
          </p:cNvSpPr>
          <p:nvPr>
            <p:ph idx="1"/>
          </p:nvPr>
        </p:nvSpPr>
        <p:spPr>
          <a:xfrm>
            <a:off x="822960" y="1816421"/>
            <a:ext cx="7520940" cy="2168786"/>
          </a:xfrm>
        </p:spPr>
        <p:txBody>
          <a:bodyPr>
            <a:normAutofit/>
          </a:bodyPr>
          <a:lstStyle/>
          <a:p>
            <a:pPr algn="ctr"/>
            <a:endParaRPr lang="en-US" sz="2800" dirty="0"/>
          </a:p>
          <a:p>
            <a:pPr algn="ctr"/>
            <a:r>
              <a:rPr lang="en-US" sz="2800" dirty="0"/>
              <a:t>How much of the original </a:t>
            </a:r>
            <a:r>
              <a:rPr lang="en-US" sz="2800" dirty="0" smtClean="0"/>
              <a:t>pie </a:t>
            </a:r>
            <a:r>
              <a:rPr lang="en-US" sz="2800" dirty="0"/>
              <a:t>does </a:t>
            </a:r>
            <a:r>
              <a:rPr lang="en-US" sz="2800" dirty="0" smtClean="0"/>
              <a:t>Todd </a:t>
            </a:r>
            <a:r>
              <a:rPr lang="en-US" sz="2800" dirty="0"/>
              <a:t>want to eat? </a:t>
            </a:r>
          </a:p>
        </p:txBody>
      </p:sp>
      <p:pic>
        <p:nvPicPr>
          <p:cNvPr id="5" name="Picture 4"/>
          <p:cNvPicPr>
            <a:picLocks noChangeAspect="1"/>
          </p:cNvPicPr>
          <p:nvPr/>
        </p:nvPicPr>
        <p:blipFill>
          <a:blip r:embed="rId2"/>
          <a:stretch>
            <a:fillRect/>
          </a:stretch>
        </p:blipFill>
        <p:spPr>
          <a:xfrm>
            <a:off x="497022" y="3582958"/>
            <a:ext cx="3543300" cy="2286000"/>
          </a:xfrm>
          <a:prstGeom prst="rect">
            <a:avLst/>
          </a:prstGeom>
        </p:spPr>
      </p:pic>
      <p:pic>
        <p:nvPicPr>
          <p:cNvPr id="7" name="Picture 6"/>
          <p:cNvPicPr>
            <a:picLocks noChangeAspect="1"/>
          </p:cNvPicPr>
          <p:nvPr/>
        </p:nvPicPr>
        <p:blipFill>
          <a:blip r:embed="rId3"/>
          <a:stretch>
            <a:fillRect/>
          </a:stretch>
        </p:blipFill>
        <p:spPr>
          <a:xfrm>
            <a:off x="5015590" y="3422650"/>
            <a:ext cx="3733800" cy="2171700"/>
          </a:xfrm>
          <a:prstGeom prst="rect">
            <a:avLst/>
          </a:prstGeom>
        </p:spPr>
      </p:pic>
    </p:spTree>
    <p:extLst>
      <p:ext uri="{BB962C8B-B14F-4D97-AF65-F5344CB8AC3E}">
        <p14:creationId xmlns:p14="http://schemas.microsoft.com/office/powerpoint/2010/main" val="280553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797010"/>
            <a:ext cx="7520940" cy="999580"/>
          </a:xfrm>
        </p:spPr>
        <p:txBody>
          <a:bodyPr/>
          <a:lstStyle/>
          <a:p>
            <a:pPr algn="ctr"/>
            <a:r>
              <a:rPr lang="en-US" dirty="0"/>
              <a:t>Mrs. </a:t>
            </a:r>
            <a:r>
              <a:rPr lang="en-US" dirty="0" smtClean="0"/>
              <a:t>Smith </a:t>
            </a:r>
            <a:r>
              <a:rPr lang="en-US" dirty="0"/>
              <a:t>baked </a:t>
            </a:r>
            <a:r>
              <a:rPr lang="en-US" dirty="0" smtClean="0"/>
              <a:t>3 </a:t>
            </a:r>
            <a:r>
              <a:rPr lang="en-US" dirty="0"/>
              <a:t>dozen cookies. Two-thirds of them were </a:t>
            </a:r>
            <a:r>
              <a:rPr lang="en-US" dirty="0" smtClean="0"/>
              <a:t>chocolate chip. </a:t>
            </a:r>
            <a:endParaRPr lang="en-US" dirty="0"/>
          </a:p>
        </p:txBody>
      </p:sp>
      <p:sp>
        <p:nvSpPr>
          <p:cNvPr id="3" name="Content Placeholder 2"/>
          <p:cNvSpPr>
            <a:spLocks noGrp="1"/>
          </p:cNvSpPr>
          <p:nvPr>
            <p:ph idx="1"/>
          </p:nvPr>
        </p:nvSpPr>
        <p:spPr>
          <a:xfrm>
            <a:off x="822960" y="1816421"/>
            <a:ext cx="7520940" cy="2168786"/>
          </a:xfrm>
        </p:spPr>
        <p:txBody>
          <a:bodyPr>
            <a:normAutofit/>
          </a:bodyPr>
          <a:lstStyle/>
          <a:p>
            <a:pPr algn="ctr"/>
            <a:endParaRPr lang="en-US" sz="3200" dirty="0"/>
          </a:p>
          <a:p>
            <a:pPr algn="ctr"/>
            <a:r>
              <a:rPr lang="en-US" sz="3200" dirty="0"/>
              <a:t>How many oatmeal cookies did Mrs. </a:t>
            </a:r>
            <a:r>
              <a:rPr lang="en-US" sz="3200" dirty="0" smtClean="0"/>
              <a:t>Smith </a:t>
            </a:r>
            <a:r>
              <a:rPr lang="en-US" sz="3200" dirty="0"/>
              <a:t>bake? </a:t>
            </a:r>
          </a:p>
        </p:txBody>
      </p:sp>
      <p:pic>
        <p:nvPicPr>
          <p:cNvPr id="4" name="Picture 3"/>
          <p:cNvPicPr>
            <a:picLocks noChangeAspect="1"/>
          </p:cNvPicPr>
          <p:nvPr/>
        </p:nvPicPr>
        <p:blipFill>
          <a:blip r:embed="rId2"/>
          <a:stretch>
            <a:fillRect/>
          </a:stretch>
        </p:blipFill>
        <p:spPr>
          <a:xfrm>
            <a:off x="2610232" y="3444573"/>
            <a:ext cx="4267191" cy="3196274"/>
          </a:xfrm>
          <a:prstGeom prst="rect">
            <a:avLst/>
          </a:prstGeom>
        </p:spPr>
      </p:pic>
    </p:spTree>
    <p:extLst>
      <p:ext uri="{BB962C8B-B14F-4D97-AF65-F5344CB8AC3E}">
        <p14:creationId xmlns:p14="http://schemas.microsoft.com/office/powerpoint/2010/main" val="333183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a:xfrm>
            <a:off x="213360" y="186452"/>
            <a:ext cx="2844800" cy="548640"/>
          </a:xfrm>
        </p:spPr>
        <p:txBody>
          <a:bodyPr/>
          <a:lstStyle/>
          <a:p>
            <a:pPr eaLnBrk="1" hangingPunct="1">
              <a:defRPr/>
            </a:pPr>
            <a:r>
              <a:rPr lang="en-US" dirty="0" smtClean="0">
                <a:cs typeface="+mj-cs"/>
              </a:rPr>
              <a:t>Mixed Numbers</a:t>
            </a:r>
          </a:p>
        </p:txBody>
      </p:sp>
      <p:sp>
        <p:nvSpPr>
          <p:cNvPr id="26627" name="Rectangle 3"/>
          <p:cNvSpPr>
            <a:spLocks noGrp="1" noRot="1" noChangeArrowheads="1"/>
          </p:cNvSpPr>
          <p:nvPr>
            <p:ph idx="1"/>
          </p:nvPr>
        </p:nvSpPr>
        <p:spPr>
          <a:xfrm>
            <a:off x="1295400" y="1162812"/>
            <a:ext cx="2945765" cy="677372"/>
          </a:xfrm>
        </p:spPr>
        <p:txBody>
          <a:bodyPr>
            <a:normAutofit lnSpcReduction="10000"/>
          </a:bodyPr>
          <a:lstStyle/>
          <a:p>
            <a:pPr algn="ctr" eaLnBrk="1" hangingPunct="1">
              <a:buFont typeface="Wingdings" charset="0"/>
              <a:buNone/>
              <a:defRPr/>
            </a:pPr>
            <a:r>
              <a:rPr lang="en-US" sz="4000" b="1" dirty="0" smtClean="0">
                <a:cs typeface="+mn-cs"/>
              </a:rPr>
              <a:t>8 x 3 ¾</a:t>
            </a:r>
          </a:p>
          <a:p>
            <a:pPr algn="ctr" eaLnBrk="1" hangingPunct="1">
              <a:buFont typeface="Wingdings" charset="0"/>
              <a:buNone/>
              <a:defRPr/>
            </a:pPr>
            <a:endParaRPr lang="en-US" sz="4000" b="1" dirty="0" smtClean="0">
              <a:cs typeface="+mn-cs"/>
            </a:endParaRPr>
          </a:p>
        </p:txBody>
      </p:sp>
      <p:grpSp>
        <p:nvGrpSpPr>
          <p:cNvPr id="26628" name="Group 4"/>
          <p:cNvGrpSpPr>
            <a:grpSpLocks/>
          </p:cNvGrpSpPr>
          <p:nvPr/>
        </p:nvGrpSpPr>
        <p:grpSpPr bwMode="auto">
          <a:xfrm>
            <a:off x="1295400" y="1966181"/>
            <a:ext cx="3505200" cy="2730500"/>
            <a:chOff x="2475" y="2562"/>
            <a:chExt cx="5520" cy="4301"/>
          </a:xfrm>
        </p:grpSpPr>
        <p:grpSp>
          <p:nvGrpSpPr>
            <p:cNvPr id="31751" name="Group 5"/>
            <p:cNvGrpSpPr>
              <a:grpSpLocks/>
            </p:cNvGrpSpPr>
            <p:nvPr/>
          </p:nvGrpSpPr>
          <p:grpSpPr bwMode="auto">
            <a:xfrm>
              <a:off x="2475" y="2562"/>
              <a:ext cx="4140" cy="4301"/>
              <a:chOff x="2475" y="2562"/>
              <a:chExt cx="4140" cy="4301"/>
            </a:xfrm>
          </p:grpSpPr>
          <p:grpSp>
            <p:nvGrpSpPr>
              <p:cNvPr id="31792" name="Group 6"/>
              <p:cNvGrpSpPr>
                <a:grpSpLocks/>
              </p:cNvGrpSpPr>
              <p:nvPr/>
            </p:nvGrpSpPr>
            <p:grpSpPr bwMode="auto">
              <a:xfrm>
                <a:off x="2475" y="2562"/>
                <a:ext cx="4140" cy="374"/>
                <a:chOff x="2475" y="2562"/>
                <a:chExt cx="4140" cy="374"/>
              </a:xfrm>
            </p:grpSpPr>
            <p:sp>
              <p:nvSpPr>
                <p:cNvPr id="31821" name="Rectangle 7"/>
                <p:cNvSpPr>
                  <a:spLocks noChangeArrowheads="1"/>
                </p:cNvSpPr>
                <p:nvPr/>
              </p:nvSpPr>
              <p:spPr bwMode="auto">
                <a:xfrm>
                  <a:off x="2475" y="2562"/>
                  <a:ext cx="1380" cy="374"/>
                </a:xfrm>
                <a:prstGeom prst="rect">
                  <a:avLst/>
                </a:prstGeom>
                <a:solidFill>
                  <a:srgbClr val="FF7C80"/>
                </a:solidFill>
                <a:ln w="9525">
                  <a:solidFill>
                    <a:srgbClr val="000000"/>
                  </a:solidFill>
                  <a:miter lim="800000"/>
                  <a:headEnd/>
                  <a:tailEnd/>
                </a:ln>
              </p:spPr>
              <p:txBody>
                <a:bodyPr/>
                <a:lstStyle/>
                <a:p>
                  <a:endParaRPr lang="en-US"/>
                </a:p>
              </p:txBody>
            </p:sp>
            <p:sp>
              <p:nvSpPr>
                <p:cNvPr id="31822" name="Rectangle 8"/>
                <p:cNvSpPr>
                  <a:spLocks noChangeArrowheads="1"/>
                </p:cNvSpPr>
                <p:nvPr/>
              </p:nvSpPr>
              <p:spPr bwMode="auto">
                <a:xfrm>
                  <a:off x="3855" y="2562"/>
                  <a:ext cx="1380" cy="374"/>
                </a:xfrm>
                <a:prstGeom prst="rect">
                  <a:avLst/>
                </a:prstGeom>
                <a:solidFill>
                  <a:srgbClr val="FF7C80"/>
                </a:solidFill>
                <a:ln w="9525">
                  <a:solidFill>
                    <a:srgbClr val="000000"/>
                  </a:solidFill>
                  <a:miter lim="800000"/>
                  <a:headEnd/>
                  <a:tailEnd/>
                </a:ln>
              </p:spPr>
              <p:txBody>
                <a:bodyPr/>
                <a:lstStyle/>
                <a:p>
                  <a:endParaRPr lang="en-US"/>
                </a:p>
              </p:txBody>
            </p:sp>
            <p:sp>
              <p:nvSpPr>
                <p:cNvPr id="31823" name="Rectangle 9"/>
                <p:cNvSpPr>
                  <a:spLocks noChangeArrowheads="1"/>
                </p:cNvSpPr>
                <p:nvPr/>
              </p:nvSpPr>
              <p:spPr bwMode="auto">
                <a:xfrm>
                  <a:off x="5235" y="2562"/>
                  <a:ext cx="1380" cy="374"/>
                </a:xfrm>
                <a:prstGeom prst="rect">
                  <a:avLst/>
                </a:prstGeom>
                <a:solidFill>
                  <a:srgbClr val="FF7C80"/>
                </a:solidFill>
                <a:ln w="9525">
                  <a:solidFill>
                    <a:srgbClr val="000000"/>
                  </a:solidFill>
                  <a:miter lim="800000"/>
                  <a:headEnd/>
                  <a:tailEnd/>
                </a:ln>
              </p:spPr>
              <p:txBody>
                <a:bodyPr/>
                <a:lstStyle/>
                <a:p>
                  <a:endParaRPr lang="en-US"/>
                </a:p>
              </p:txBody>
            </p:sp>
          </p:grpSp>
          <p:grpSp>
            <p:nvGrpSpPr>
              <p:cNvPr id="31793" name="Group 10"/>
              <p:cNvGrpSpPr>
                <a:grpSpLocks/>
              </p:cNvGrpSpPr>
              <p:nvPr/>
            </p:nvGrpSpPr>
            <p:grpSpPr bwMode="auto">
              <a:xfrm>
                <a:off x="2475" y="3123"/>
                <a:ext cx="4140" cy="374"/>
                <a:chOff x="2475" y="2562"/>
                <a:chExt cx="4140" cy="374"/>
              </a:xfrm>
            </p:grpSpPr>
            <p:sp>
              <p:nvSpPr>
                <p:cNvPr id="31818" name="Rectangle 11"/>
                <p:cNvSpPr>
                  <a:spLocks noChangeArrowheads="1"/>
                </p:cNvSpPr>
                <p:nvPr/>
              </p:nvSpPr>
              <p:spPr bwMode="auto">
                <a:xfrm>
                  <a:off x="2475" y="2562"/>
                  <a:ext cx="1380" cy="374"/>
                </a:xfrm>
                <a:prstGeom prst="rect">
                  <a:avLst/>
                </a:prstGeom>
                <a:solidFill>
                  <a:srgbClr val="FF7C80"/>
                </a:solidFill>
                <a:ln w="9525">
                  <a:solidFill>
                    <a:srgbClr val="000000"/>
                  </a:solidFill>
                  <a:miter lim="800000"/>
                  <a:headEnd/>
                  <a:tailEnd/>
                </a:ln>
              </p:spPr>
              <p:txBody>
                <a:bodyPr/>
                <a:lstStyle/>
                <a:p>
                  <a:endParaRPr lang="en-US"/>
                </a:p>
              </p:txBody>
            </p:sp>
            <p:sp>
              <p:nvSpPr>
                <p:cNvPr id="31819" name="Rectangle 12"/>
                <p:cNvSpPr>
                  <a:spLocks noChangeArrowheads="1"/>
                </p:cNvSpPr>
                <p:nvPr/>
              </p:nvSpPr>
              <p:spPr bwMode="auto">
                <a:xfrm>
                  <a:off x="3855" y="2562"/>
                  <a:ext cx="1380" cy="374"/>
                </a:xfrm>
                <a:prstGeom prst="rect">
                  <a:avLst/>
                </a:prstGeom>
                <a:solidFill>
                  <a:srgbClr val="FF7C80"/>
                </a:solidFill>
                <a:ln w="9525">
                  <a:solidFill>
                    <a:srgbClr val="000000"/>
                  </a:solidFill>
                  <a:miter lim="800000"/>
                  <a:headEnd/>
                  <a:tailEnd/>
                </a:ln>
              </p:spPr>
              <p:txBody>
                <a:bodyPr/>
                <a:lstStyle/>
                <a:p>
                  <a:endParaRPr lang="en-US"/>
                </a:p>
              </p:txBody>
            </p:sp>
            <p:sp>
              <p:nvSpPr>
                <p:cNvPr id="31820" name="Rectangle 13"/>
                <p:cNvSpPr>
                  <a:spLocks noChangeArrowheads="1"/>
                </p:cNvSpPr>
                <p:nvPr/>
              </p:nvSpPr>
              <p:spPr bwMode="auto">
                <a:xfrm>
                  <a:off x="5235" y="2562"/>
                  <a:ext cx="1380" cy="374"/>
                </a:xfrm>
                <a:prstGeom prst="rect">
                  <a:avLst/>
                </a:prstGeom>
                <a:solidFill>
                  <a:srgbClr val="FF7C80"/>
                </a:solidFill>
                <a:ln w="9525">
                  <a:solidFill>
                    <a:srgbClr val="000000"/>
                  </a:solidFill>
                  <a:miter lim="800000"/>
                  <a:headEnd/>
                  <a:tailEnd/>
                </a:ln>
              </p:spPr>
              <p:txBody>
                <a:bodyPr/>
                <a:lstStyle/>
                <a:p>
                  <a:endParaRPr lang="en-US"/>
                </a:p>
              </p:txBody>
            </p:sp>
          </p:grpSp>
          <p:grpSp>
            <p:nvGrpSpPr>
              <p:cNvPr id="31794" name="Group 14"/>
              <p:cNvGrpSpPr>
                <a:grpSpLocks/>
              </p:cNvGrpSpPr>
              <p:nvPr/>
            </p:nvGrpSpPr>
            <p:grpSpPr bwMode="auto">
              <a:xfrm>
                <a:off x="2475" y="3684"/>
                <a:ext cx="4140" cy="374"/>
                <a:chOff x="2475" y="2562"/>
                <a:chExt cx="4140" cy="374"/>
              </a:xfrm>
            </p:grpSpPr>
            <p:sp>
              <p:nvSpPr>
                <p:cNvPr id="31815" name="Rectangle 15"/>
                <p:cNvSpPr>
                  <a:spLocks noChangeArrowheads="1"/>
                </p:cNvSpPr>
                <p:nvPr/>
              </p:nvSpPr>
              <p:spPr bwMode="auto">
                <a:xfrm>
                  <a:off x="2475" y="2562"/>
                  <a:ext cx="1380" cy="374"/>
                </a:xfrm>
                <a:prstGeom prst="rect">
                  <a:avLst/>
                </a:prstGeom>
                <a:solidFill>
                  <a:srgbClr val="FF7C80"/>
                </a:solidFill>
                <a:ln w="9525">
                  <a:solidFill>
                    <a:srgbClr val="000000"/>
                  </a:solidFill>
                  <a:miter lim="800000"/>
                  <a:headEnd/>
                  <a:tailEnd/>
                </a:ln>
              </p:spPr>
              <p:txBody>
                <a:bodyPr/>
                <a:lstStyle/>
                <a:p>
                  <a:endParaRPr lang="en-US"/>
                </a:p>
              </p:txBody>
            </p:sp>
            <p:sp>
              <p:nvSpPr>
                <p:cNvPr id="31816" name="Rectangle 16"/>
                <p:cNvSpPr>
                  <a:spLocks noChangeArrowheads="1"/>
                </p:cNvSpPr>
                <p:nvPr/>
              </p:nvSpPr>
              <p:spPr bwMode="auto">
                <a:xfrm>
                  <a:off x="3855" y="2562"/>
                  <a:ext cx="1380" cy="374"/>
                </a:xfrm>
                <a:prstGeom prst="rect">
                  <a:avLst/>
                </a:prstGeom>
                <a:solidFill>
                  <a:srgbClr val="FF7C80"/>
                </a:solidFill>
                <a:ln w="9525">
                  <a:solidFill>
                    <a:srgbClr val="000000"/>
                  </a:solidFill>
                  <a:miter lim="800000"/>
                  <a:headEnd/>
                  <a:tailEnd/>
                </a:ln>
              </p:spPr>
              <p:txBody>
                <a:bodyPr/>
                <a:lstStyle/>
                <a:p>
                  <a:endParaRPr lang="en-US"/>
                </a:p>
              </p:txBody>
            </p:sp>
            <p:sp>
              <p:nvSpPr>
                <p:cNvPr id="31817" name="Rectangle 17"/>
                <p:cNvSpPr>
                  <a:spLocks noChangeArrowheads="1"/>
                </p:cNvSpPr>
                <p:nvPr/>
              </p:nvSpPr>
              <p:spPr bwMode="auto">
                <a:xfrm>
                  <a:off x="5235" y="2562"/>
                  <a:ext cx="1380" cy="374"/>
                </a:xfrm>
                <a:prstGeom prst="rect">
                  <a:avLst/>
                </a:prstGeom>
                <a:solidFill>
                  <a:srgbClr val="FF7C80"/>
                </a:solidFill>
                <a:ln w="9525">
                  <a:solidFill>
                    <a:srgbClr val="000000"/>
                  </a:solidFill>
                  <a:miter lim="800000"/>
                  <a:headEnd/>
                  <a:tailEnd/>
                </a:ln>
              </p:spPr>
              <p:txBody>
                <a:bodyPr/>
                <a:lstStyle/>
                <a:p>
                  <a:endParaRPr lang="en-US"/>
                </a:p>
              </p:txBody>
            </p:sp>
          </p:grpSp>
          <p:grpSp>
            <p:nvGrpSpPr>
              <p:cNvPr id="31795" name="Group 18"/>
              <p:cNvGrpSpPr>
                <a:grpSpLocks/>
              </p:cNvGrpSpPr>
              <p:nvPr/>
            </p:nvGrpSpPr>
            <p:grpSpPr bwMode="auto">
              <a:xfrm>
                <a:off x="2475" y="4245"/>
                <a:ext cx="4140" cy="374"/>
                <a:chOff x="2475" y="2562"/>
                <a:chExt cx="4140" cy="374"/>
              </a:xfrm>
            </p:grpSpPr>
            <p:sp>
              <p:nvSpPr>
                <p:cNvPr id="31812" name="Rectangle 19"/>
                <p:cNvSpPr>
                  <a:spLocks noChangeArrowheads="1"/>
                </p:cNvSpPr>
                <p:nvPr/>
              </p:nvSpPr>
              <p:spPr bwMode="auto">
                <a:xfrm>
                  <a:off x="2475" y="2562"/>
                  <a:ext cx="1380" cy="374"/>
                </a:xfrm>
                <a:prstGeom prst="rect">
                  <a:avLst/>
                </a:prstGeom>
                <a:solidFill>
                  <a:srgbClr val="FF7C80"/>
                </a:solidFill>
                <a:ln w="9525">
                  <a:solidFill>
                    <a:srgbClr val="000000"/>
                  </a:solidFill>
                  <a:miter lim="800000"/>
                  <a:headEnd/>
                  <a:tailEnd/>
                </a:ln>
              </p:spPr>
              <p:txBody>
                <a:bodyPr/>
                <a:lstStyle/>
                <a:p>
                  <a:endParaRPr lang="en-US"/>
                </a:p>
              </p:txBody>
            </p:sp>
            <p:sp>
              <p:nvSpPr>
                <p:cNvPr id="31813" name="Rectangle 20"/>
                <p:cNvSpPr>
                  <a:spLocks noChangeArrowheads="1"/>
                </p:cNvSpPr>
                <p:nvPr/>
              </p:nvSpPr>
              <p:spPr bwMode="auto">
                <a:xfrm>
                  <a:off x="3855" y="2562"/>
                  <a:ext cx="1380" cy="374"/>
                </a:xfrm>
                <a:prstGeom prst="rect">
                  <a:avLst/>
                </a:prstGeom>
                <a:solidFill>
                  <a:srgbClr val="FF7C80"/>
                </a:solidFill>
                <a:ln w="9525">
                  <a:solidFill>
                    <a:srgbClr val="000000"/>
                  </a:solidFill>
                  <a:miter lim="800000"/>
                  <a:headEnd/>
                  <a:tailEnd/>
                </a:ln>
              </p:spPr>
              <p:txBody>
                <a:bodyPr/>
                <a:lstStyle/>
                <a:p>
                  <a:endParaRPr lang="en-US"/>
                </a:p>
              </p:txBody>
            </p:sp>
            <p:sp>
              <p:nvSpPr>
                <p:cNvPr id="31814" name="Rectangle 21"/>
                <p:cNvSpPr>
                  <a:spLocks noChangeArrowheads="1"/>
                </p:cNvSpPr>
                <p:nvPr/>
              </p:nvSpPr>
              <p:spPr bwMode="auto">
                <a:xfrm>
                  <a:off x="5235" y="2562"/>
                  <a:ext cx="1380" cy="374"/>
                </a:xfrm>
                <a:prstGeom prst="rect">
                  <a:avLst/>
                </a:prstGeom>
                <a:solidFill>
                  <a:srgbClr val="FF7C80"/>
                </a:solidFill>
                <a:ln w="9525">
                  <a:solidFill>
                    <a:srgbClr val="000000"/>
                  </a:solidFill>
                  <a:miter lim="800000"/>
                  <a:headEnd/>
                  <a:tailEnd/>
                </a:ln>
              </p:spPr>
              <p:txBody>
                <a:bodyPr/>
                <a:lstStyle/>
                <a:p>
                  <a:endParaRPr lang="en-US"/>
                </a:p>
              </p:txBody>
            </p:sp>
          </p:grpSp>
          <p:grpSp>
            <p:nvGrpSpPr>
              <p:cNvPr id="31796" name="Group 22"/>
              <p:cNvGrpSpPr>
                <a:grpSpLocks/>
              </p:cNvGrpSpPr>
              <p:nvPr/>
            </p:nvGrpSpPr>
            <p:grpSpPr bwMode="auto">
              <a:xfrm>
                <a:off x="2475" y="6489"/>
                <a:ext cx="4140" cy="374"/>
                <a:chOff x="2475" y="2562"/>
                <a:chExt cx="4140" cy="374"/>
              </a:xfrm>
            </p:grpSpPr>
            <p:sp>
              <p:nvSpPr>
                <p:cNvPr id="31809" name="Rectangle 23"/>
                <p:cNvSpPr>
                  <a:spLocks noChangeArrowheads="1"/>
                </p:cNvSpPr>
                <p:nvPr/>
              </p:nvSpPr>
              <p:spPr bwMode="auto">
                <a:xfrm>
                  <a:off x="2475" y="2562"/>
                  <a:ext cx="1380" cy="374"/>
                </a:xfrm>
                <a:prstGeom prst="rect">
                  <a:avLst/>
                </a:prstGeom>
                <a:solidFill>
                  <a:srgbClr val="FF7C80"/>
                </a:solidFill>
                <a:ln w="9525">
                  <a:solidFill>
                    <a:srgbClr val="000000"/>
                  </a:solidFill>
                  <a:miter lim="800000"/>
                  <a:headEnd/>
                  <a:tailEnd/>
                </a:ln>
              </p:spPr>
              <p:txBody>
                <a:bodyPr/>
                <a:lstStyle/>
                <a:p>
                  <a:endParaRPr lang="en-US"/>
                </a:p>
              </p:txBody>
            </p:sp>
            <p:sp>
              <p:nvSpPr>
                <p:cNvPr id="31810" name="Rectangle 24"/>
                <p:cNvSpPr>
                  <a:spLocks noChangeArrowheads="1"/>
                </p:cNvSpPr>
                <p:nvPr/>
              </p:nvSpPr>
              <p:spPr bwMode="auto">
                <a:xfrm>
                  <a:off x="3855" y="2562"/>
                  <a:ext cx="1380" cy="374"/>
                </a:xfrm>
                <a:prstGeom prst="rect">
                  <a:avLst/>
                </a:prstGeom>
                <a:solidFill>
                  <a:srgbClr val="FF7C80"/>
                </a:solidFill>
                <a:ln w="9525">
                  <a:solidFill>
                    <a:srgbClr val="000000"/>
                  </a:solidFill>
                  <a:miter lim="800000"/>
                  <a:headEnd/>
                  <a:tailEnd/>
                </a:ln>
              </p:spPr>
              <p:txBody>
                <a:bodyPr/>
                <a:lstStyle/>
                <a:p>
                  <a:endParaRPr lang="en-US"/>
                </a:p>
              </p:txBody>
            </p:sp>
            <p:sp>
              <p:nvSpPr>
                <p:cNvPr id="31811" name="Rectangle 25"/>
                <p:cNvSpPr>
                  <a:spLocks noChangeArrowheads="1"/>
                </p:cNvSpPr>
                <p:nvPr/>
              </p:nvSpPr>
              <p:spPr bwMode="auto">
                <a:xfrm>
                  <a:off x="5235" y="2562"/>
                  <a:ext cx="1380" cy="374"/>
                </a:xfrm>
                <a:prstGeom prst="rect">
                  <a:avLst/>
                </a:prstGeom>
                <a:solidFill>
                  <a:srgbClr val="FF7C80"/>
                </a:solidFill>
                <a:ln w="9525">
                  <a:solidFill>
                    <a:srgbClr val="000000"/>
                  </a:solidFill>
                  <a:miter lim="800000"/>
                  <a:headEnd/>
                  <a:tailEnd/>
                </a:ln>
              </p:spPr>
              <p:txBody>
                <a:bodyPr/>
                <a:lstStyle/>
                <a:p>
                  <a:endParaRPr lang="en-US"/>
                </a:p>
              </p:txBody>
            </p:sp>
          </p:grpSp>
          <p:grpSp>
            <p:nvGrpSpPr>
              <p:cNvPr id="31797" name="Group 26"/>
              <p:cNvGrpSpPr>
                <a:grpSpLocks/>
              </p:cNvGrpSpPr>
              <p:nvPr/>
            </p:nvGrpSpPr>
            <p:grpSpPr bwMode="auto">
              <a:xfrm>
                <a:off x="2475" y="5928"/>
                <a:ext cx="4140" cy="374"/>
                <a:chOff x="2475" y="2562"/>
                <a:chExt cx="4140" cy="374"/>
              </a:xfrm>
            </p:grpSpPr>
            <p:sp>
              <p:nvSpPr>
                <p:cNvPr id="31806" name="Rectangle 27"/>
                <p:cNvSpPr>
                  <a:spLocks noChangeArrowheads="1"/>
                </p:cNvSpPr>
                <p:nvPr/>
              </p:nvSpPr>
              <p:spPr bwMode="auto">
                <a:xfrm>
                  <a:off x="2475" y="2562"/>
                  <a:ext cx="1380" cy="374"/>
                </a:xfrm>
                <a:prstGeom prst="rect">
                  <a:avLst/>
                </a:prstGeom>
                <a:solidFill>
                  <a:srgbClr val="FF7C80"/>
                </a:solidFill>
                <a:ln w="9525">
                  <a:solidFill>
                    <a:srgbClr val="000000"/>
                  </a:solidFill>
                  <a:miter lim="800000"/>
                  <a:headEnd/>
                  <a:tailEnd/>
                </a:ln>
              </p:spPr>
              <p:txBody>
                <a:bodyPr/>
                <a:lstStyle/>
                <a:p>
                  <a:endParaRPr lang="en-US"/>
                </a:p>
              </p:txBody>
            </p:sp>
            <p:sp>
              <p:nvSpPr>
                <p:cNvPr id="31807" name="Rectangle 28"/>
                <p:cNvSpPr>
                  <a:spLocks noChangeArrowheads="1"/>
                </p:cNvSpPr>
                <p:nvPr/>
              </p:nvSpPr>
              <p:spPr bwMode="auto">
                <a:xfrm>
                  <a:off x="3855" y="2562"/>
                  <a:ext cx="1380" cy="374"/>
                </a:xfrm>
                <a:prstGeom prst="rect">
                  <a:avLst/>
                </a:prstGeom>
                <a:solidFill>
                  <a:srgbClr val="FF7C80"/>
                </a:solidFill>
                <a:ln w="9525">
                  <a:solidFill>
                    <a:srgbClr val="000000"/>
                  </a:solidFill>
                  <a:miter lim="800000"/>
                  <a:headEnd/>
                  <a:tailEnd/>
                </a:ln>
              </p:spPr>
              <p:txBody>
                <a:bodyPr/>
                <a:lstStyle/>
                <a:p>
                  <a:endParaRPr lang="en-US"/>
                </a:p>
              </p:txBody>
            </p:sp>
            <p:sp>
              <p:nvSpPr>
                <p:cNvPr id="31808" name="Rectangle 29"/>
                <p:cNvSpPr>
                  <a:spLocks noChangeArrowheads="1"/>
                </p:cNvSpPr>
                <p:nvPr/>
              </p:nvSpPr>
              <p:spPr bwMode="auto">
                <a:xfrm>
                  <a:off x="5235" y="2562"/>
                  <a:ext cx="1380" cy="374"/>
                </a:xfrm>
                <a:prstGeom prst="rect">
                  <a:avLst/>
                </a:prstGeom>
                <a:solidFill>
                  <a:srgbClr val="FF7C80"/>
                </a:solidFill>
                <a:ln w="9525">
                  <a:solidFill>
                    <a:srgbClr val="000000"/>
                  </a:solidFill>
                  <a:miter lim="800000"/>
                  <a:headEnd/>
                  <a:tailEnd/>
                </a:ln>
              </p:spPr>
              <p:txBody>
                <a:bodyPr/>
                <a:lstStyle/>
                <a:p>
                  <a:endParaRPr lang="en-US"/>
                </a:p>
              </p:txBody>
            </p:sp>
          </p:grpSp>
          <p:grpSp>
            <p:nvGrpSpPr>
              <p:cNvPr id="31798" name="Group 30"/>
              <p:cNvGrpSpPr>
                <a:grpSpLocks/>
              </p:cNvGrpSpPr>
              <p:nvPr/>
            </p:nvGrpSpPr>
            <p:grpSpPr bwMode="auto">
              <a:xfrm>
                <a:off x="2475" y="5367"/>
                <a:ext cx="4140" cy="374"/>
                <a:chOff x="2475" y="2562"/>
                <a:chExt cx="4140" cy="374"/>
              </a:xfrm>
            </p:grpSpPr>
            <p:sp>
              <p:nvSpPr>
                <p:cNvPr id="31803" name="Rectangle 31"/>
                <p:cNvSpPr>
                  <a:spLocks noChangeArrowheads="1"/>
                </p:cNvSpPr>
                <p:nvPr/>
              </p:nvSpPr>
              <p:spPr bwMode="auto">
                <a:xfrm>
                  <a:off x="2475" y="2562"/>
                  <a:ext cx="1380" cy="374"/>
                </a:xfrm>
                <a:prstGeom prst="rect">
                  <a:avLst/>
                </a:prstGeom>
                <a:solidFill>
                  <a:srgbClr val="FF7C80"/>
                </a:solidFill>
                <a:ln w="9525">
                  <a:solidFill>
                    <a:srgbClr val="000000"/>
                  </a:solidFill>
                  <a:miter lim="800000"/>
                  <a:headEnd/>
                  <a:tailEnd/>
                </a:ln>
              </p:spPr>
              <p:txBody>
                <a:bodyPr/>
                <a:lstStyle/>
                <a:p>
                  <a:endParaRPr lang="en-US"/>
                </a:p>
              </p:txBody>
            </p:sp>
            <p:sp>
              <p:nvSpPr>
                <p:cNvPr id="31804" name="Rectangle 32"/>
                <p:cNvSpPr>
                  <a:spLocks noChangeArrowheads="1"/>
                </p:cNvSpPr>
                <p:nvPr/>
              </p:nvSpPr>
              <p:spPr bwMode="auto">
                <a:xfrm>
                  <a:off x="3855" y="2562"/>
                  <a:ext cx="1380" cy="374"/>
                </a:xfrm>
                <a:prstGeom prst="rect">
                  <a:avLst/>
                </a:prstGeom>
                <a:solidFill>
                  <a:srgbClr val="FF7C80"/>
                </a:solidFill>
                <a:ln w="9525">
                  <a:solidFill>
                    <a:srgbClr val="000000"/>
                  </a:solidFill>
                  <a:miter lim="800000"/>
                  <a:headEnd/>
                  <a:tailEnd/>
                </a:ln>
              </p:spPr>
              <p:txBody>
                <a:bodyPr/>
                <a:lstStyle/>
                <a:p>
                  <a:endParaRPr lang="en-US"/>
                </a:p>
              </p:txBody>
            </p:sp>
            <p:sp>
              <p:nvSpPr>
                <p:cNvPr id="31805" name="Rectangle 33"/>
                <p:cNvSpPr>
                  <a:spLocks noChangeArrowheads="1"/>
                </p:cNvSpPr>
                <p:nvPr/>
              </p:nvSpPr>
              <p:spPr bwMode="auto">
                <a:xfrm>
                  <a:off x="5235" y="2562"/>
                  <a:ext cx="1380" cy="374"/>
                </a:xfrm>
                <a:prstGeom prst="rect">
                  <a:avLst/>
                </a:prstGeom>
                <a:solidFill>
                  <a:srgbClr val="FF7C80"/>
                </a:solidFill>
                <a:ln w="9525">
                  <a:solidFill>
                    <a:srgbClr val="000000"/>
                  </a:solidFill>
                  <a:miter lim="800000"/>
                  <a:headEnd/>
                  <a:tailEnd/>
                </a:ln>
              </p:spPr>
              <p:txBody>
                <a:bodyPr/>
                <a:lstStyle/>
                <a:p>
                  <a:endParaRPr lang="en-US"/>
                </a:p>
              </p:txBody>
            </p:sp>
          </p:grpSp>
          <p:grpSp>
            <p:nvGrpSpPr>
              <p:cNvPr id="31799" name="Group 34"/>
              <p:cNvGrpSpPr>
                <a:grpSpLocks/>
              </p:cNvGrpSpPr>
              <p:nvPr/>
            </p:nvGrpSpPr>
            <p:grpSpPr bwMode="auto">
              <a:xfrm>
                <a:off x="2475" y="4806"/>
                <a:ext cx="4140" cy="374"/>
                <a:chOff x="2475" y="2562"/>
                <a:chExt cx="4140" cy="374"/>
              </a:xfrm>
            </p:grpSpPr>
            <p:sp>
              <p:nvSpPr>
                <p:cNvPr id="31800" name="Rectangle 35"/>
                <p:cNvSpPr>
                  <a:spLocks noChangeArrowheads="1"/>
                </p:cNvSpPr>
                <p:nvPr/>
              </p:nvSpPr>
              <p:spPr bwMode="auto">
                <a:xfrm>
                  <a:off x="2475" y="2562"/>
                  <a:ext cx="1380" cy="374"/>
                </a:xfrm>
                <a:prstGeom prst="rect">
                  <a:avLst/>
                </a:prstGeom>
                <a:solidFill>
                  <a:srgbClr val="FF7C80"/>
                </a:solidFill>
                <a:ln w="9525">
                  <a:solidFill>
                    <a:srgbClr val="000000"/>
                  </a:solidFill>
                  <a:miter lim="800000"/>
                  <a:headEnd/>
                  <a:tailEnd/>
                </a:ln>
              </p:spPr>
              <p:txBody>
                <a:bodyPr/>
                <a:lstStyle/>
                <a:p>
                  <a:endParaRPr lang="en-US"/>
                </a:p>
              </p:txBody>
            </p:sp>
            <p:sp>
              <p:nvSpPr>
                <p:cNvPr id="31801" name="Rectangle 36"/>
                <p:cNvSpPr>
                  <a:spLocks noChangeArrowheads="1"/>
                </p:cNvSpPr>
                <p:nvPr/>
              </p:nvSpPr>
              <p:spPr bwMode="auto">
                <a:xfrm>
                  <a:off x="3855" y="2562"/>
                  <a:ext cx="1380" cy="374"/>
                </a:xfrm>
                <a:prstGeom prst="rect">
                  <a:avLst/>
                </a:prstGeom>
                <a:solidFill>
                  <a:srgbClr val="FF7C80"/>
                </a:solidFill>
                <a:ln w="9525">
                  <a:solidFill>
                    <a:srgbClr val="000000"/>
                  </a:solidFill>
                  <a:miter lim="800000"/>
                  <a:headEnd/>
                  <a:tailEnd/>
                </a:ln>
              </p:spPr>
              <p:txBody>
                <a:bodyPr/>
                <a:lstStyle/>
                <a:p>
                  <a:endParaRPr lang="en-US"/>
                </a:p>
              </p:txBody>
            </p:sp>
            <p:sp>
              <p:nvSpPr>
                <p:cNvPr id="31802" name="Rectangle 37"/>
                <p:cNvSpPr>
                  <a:spLocks noChangeArrowheads="1"/>
                </p:cNvSpPr>
                <p:nvPr/>
              </p:nvSpPr>
              <p:spPr bwMode="auto">
                <a:xfrm>
                  <a:off x="5235" y="2562"/>
                  <a:ext cx="1380" cy="374"/>
                </a:xfrm>
                <a:prstGeom prst="rect">
                  <a:avLst/>
                </a:prstGeom>
                <a:solidFill>
                  <a:srgbClr val="FF7C80"/>
                </a:solidFill>
                <a:ln w="9525">
                  <a:solidFill>
                    <a:srgbClr val="000000"/>
                  </a:solidFill>
                  <a:miter lim="800000"/>
                  <a:headEnd/>
                  <a:tailEnd/>
                </a:ln>
              </p:spPr>
              <p:txBody>
                <a:bodyPr/>
                <a:lstStyle/>
                <a:p>
                  <a:endParaRPr lang="en-US"/>
                </a:p>
              </p:txBody>
            </p:sp>
          </p:grpSp>
        </p:grpSp>
        <p:grpSp>
          <p:nvGrpSpPr>
            <p:cNvPr id="31752" name="Group 38"/>
            <p:cNvGrpSpPr>
              <a:grpSpLocks/>
            </p:cNvGrpSpPr>
            <p:nvPr/>
          </p:nvGrpSpPr>
          <p:grpSpPr bwMode="auto">
            <a:xfrm>
              <a:off x="6615" y="2562"/>
              <a:ext cx="1380" cy="374"/>
              <a:chOff x="6615" y="2562"/>
              <a:chExt cx="1380" cy="374"/>
            </a:xfrm>
          </p:grpSpPr>
          <p:sp>
            <p:nvSpPr>
              <p:cNvPr id="31788" name="Rectangle 39"/>
              <p:cNvSpPr>
                <a:spLocks noChangeArrowheads="1"/>
              </p:cNvSpPr>
              <p:nvPr/>
            </p:nvSpPr>
            <p:spPr bwMode="auto">
              <a:xfrm>
                <a:off x="6615" y="2562"/>
                <a:ext cx="1380" cy="374"/>
              </a:xfrm>
              <a:prstGeom prst="rect">
                <a:avLst/>
              </a:prstGeom>
              <a:solidFill>
                <a:srgbClr val="FFFFFF"/>
              </a:solidFill>
              <a:ln w="9525">
                <a:solidFill>
                  <a:srgbClr val="000000"/>
                </a:solidFill>
                <a:miter lim="800000"/>
                <a:headEnd/>
                <a:tailEnd/>
              </a:ln>
            </p:spPr>
            <p:txBody>
              <a:bodyPr/>
              <a:lstStyle/>
              <a:p>
                <a:endParaRPr lang="en-US"/>
              </a:p>
            </p:txBody>
          </p:sp>
          <p:sp>
            <p:nvSpPr>
              <p:cNvPr id="31789" name="Rectangle 40"/>
              <p:cNvSpPr>
                <a:spLocks noChangeArrowheads="1"/>
              </p:cNvSpPr>
              <p:nvPr/>
            </p:nvSpPr>
            <p:spPr bwMode="auto">
              <a:xfrm>
                <a:off x="6615" y="2562"/>
                <a:ext cx="1035" cy="374"/>
              </a:xfrm>
              <a:prstGeom prst="rect">
                <a:avLst/>
              </a:prstGeom>
              <a:solidFill>
                <a:srgbClr val="00CCFF"/>
              </a:solidFill>
              <a:ln w="9525">
                <a:solidFill>
                  <a:srgbClr val="000000"/>
                </a:solidFill>
                <a:miter lim="800000"/>
                <a:headEnd/>
                <a:tailEnd/>
              </a:ln>
            </p:spPr>
            <p:txBody>
              <a:bodyPr/>
              <a:lstStyle/>
              <a:p>
                <a:endParaRPr lang="en-US"/>
              </a:p>
            </p:txBody>
          </p:sp>
          <p:sp>
            <p:nvSpPr>
              <p:cNvPr id="31790" name="Line 41"/>
              <p:cNvSpPr>
                <a:spLocks noChangeShapeType="1"/>
              </p:cNvSpPr>
              <p:nvPr/>
            </p:nvSpPr>
            <p:spPr bwMode="auto">
              <a:xfrm>
                <a:off x="6977" y="2562"/>
                <a:ext cx="0" cy="37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91" name="Line 42"/>
              <p:cNvSpPr>
                <a:spLocks noChangeShapeType="1"/>
              </p:cNvSpPr>
              <p:nvPr/>
            </p:nvSpPr>
            <p:spPr bwMode="auto">
              <a:xfrm>
                <a:off x="7305" y="2562"/>
                <a:ext cx="0" cy="37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1753" name="Group 43"/>
            <p:cNvGrpSpPr>
              <a:grpSpLocks/>
            </p:cNvGrpSpPr>
            <p:nvPr/>
          </p:nvGrpSpPr>
          <p:grpSpPr bwMode="auto">
            <a:xfrm>
              <a:off x="6615" y="3123"/>
              <a:ext cx="1380" cy="374"/>
              <a:chOff x="6615" y="2562"/>
              <a:chExt cx="1380" cy="374"/>
            </a:xfrm>
          </p:grpSpPr>
          <p:sp>
            <p:nvSpPr>
              <p:cNvPr id="31784" name="Rectangle 44"/>
              <p:cNvSpPr>
                <a:spLocks noChangeArrowheads="1"/>
              </p:cNvSpPr>
              <p:nvPr/>
            </p:nvSpPr>
            <p:spPr bwMode="auto">
              <a:xfrm>
                <a:off x="6615" y="2562"/>
                <a:ext cx="1380" cy="374"/>
              </a:xfrm>
              <a:prstGeom prst="rect">
                <a:avLst/>
              </a:prstGeom>
              <a:solidFill>
                <a:srgbClr val="FFFFFF"/>
              </a:solidFill>
              <a:ln w="9525">
                <a:solidFill>
                  <a:srgbClr val="000000"/>
                </a:solidFill>
                <a:miter lim="800000"/>
                <a:headEnd/>
                <a:tailEnd/>
              </a:ln>
            </p:spPr>
            <p:txBody>
              <a:bodyPr/>
              <a:lstStyle/>
              <a:p>
                <a:endParaRPr lang="en-US"/>
              </a:p>
            </p:txBody>
          </p:sp>
          <p:sp>
            <p:nvSpPr>
              <p:cNvPr id="31785" name="Rectangle 45"/>
              <p:cNvSpPr>
                <a:spLocks noChangeArrowheads="1"/>
              </p:cNvSpPr>
              <p:nvPr/>
            </p:nvSpPr>
            <p:spPr bwMode="auto">
              <a:xfrm>
                <a:off x="6615" y="2562"/>
                <a:ext cx="1035" cy="374"/>
              </a:xfrm>
              <a:prstGeom prst="rect">
                <a:avLst/>
              </a:prstGeom>
              <a:solidFill>
                <a:srgbClr val="00CCFF"/>
              </a:solidFill>
              <a:ln w="9525">
                <a:solidFill>
                  <a:srgbClr val="000000"/>
                </a:solidFill>
                <a:miter lim="800000"/>
                <a:headEnd/>
                <a:tailEnd/>
              </a:ln>
            </p:spPr>
            <p:txBody>
              <a:bodyPr/>
              <a:lstStyle/>
              <a:p>
                <a:endParaRPr lang="en-US"/>
              </a:p>
            </p:txBody>
          </p:sp>
          <p:sp>
            <p:nvSpPr>
              <p:cNvPr id="31786" name="Line 46"/>
              <p:cNvSpPr>
                <a:spLocks noChangeShapeType="1"/>
              </p:cNvSpPr>
              <p:nvPr/>
            </p:nvSpPr>
            <p:spPr bwMode="auto">
              <a:xfrm>
                <a:off x="6977" y="2562"/>
                <a:ext cx="0" cy="37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87" name="Line 47"/>
              <p:cNvSpPr>
                <a:spLocks noChangeShapeType="1"/>
              </p:cNvSpPr>
              <p:nvPr/>
            </p:nvSpPr>
            <p:spPr bwMode="auto">
              <a:xfrm>
                <a:off x="7305" y="2562"/>
                <a:ext cx="0" cy="37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1754" name="Group 48"/>
            <p:cNvGrpSpPr>
              <a:grpSpLocks/>
            </p:cNvGrpSpPr>
            <p:nvPr/>
          </p:nvGrpSpPr>
          <p:grpSpPr bwMode="auto">
            <a:xfrm>
              <a:off x="6615" y="4245"/>
              <a:ext cx="1380" cy="374"/>
              <a:chOff x="6615" y="2562"/>
              <a:chExt cx="1380" cy="374"/>
            </a:xfrm>
          </p:grpSpPr>
          <p:sp>
            <p:nvSpPr>
              <p:cNvPr id="31780" name="Rectangle 49"/>
              <p:cNvSpPr>
                <a:spLocks noChangeArrowheads="1"/>
              </p:cNvSpPr>
              <p:nvPr/>
            </p:nvSpPr>
            <p:spPr bwMode="auto">
              <a:xfrm>
                <a:off x="6615" y="2562"/>
                <a:ext cx="1380" cy="374"/>
              </a:xfrm>
              <a:prstGeom prst="rect">
                <a:avLst/>
              </a:prstGeom>
              <a:solidFill>
                <a:srgbClr val="FFFFFF"/>
              </a:solidFill>
              <a:ln w="9525">
                <a:solidFill>
                  <a:srgbClr val="000000"/>
                </a:solidFill>
                <a:miter lim="800000"/>
                <a:headEnd/>
                <a:tailEnd/>
              </a:ln>
            </p:spPr>
            <p:txBody>
              <a:bodyPr/>
              <a:lstStyle/>
              <a:p>
                <a:endParaRPr lang="en-US"/>
              </a:p>
            </p:txBody>
          </p:sp>
          <p:sp>
            <p:nvSpPr>
              <p:cNvPr id="31781" name="Rectangle 50"/>
              <p:cNvSpPr>
                <a:spLocks noChangeArrowheads="1"/>
              </p:cNvSpPr>
              <p:nvPr/>
            </p:nvSpPr>
            <p:spPr bwMode="auto">
              <a:xfrm>
                <a:off x="6615" y="2562"/>
                <a:ext cx="1035" cy="374"/>
              </a:xfrm>
              <a:prstGeom prst="rect">
                <a:avLst/>
              </a:prstGeom>
              <a:solidFill>
                <a:srgbClr val="00CCFF"/>
              </a:solidFill>
              <a:ln w="9525">
                <a:solidFill>
                  <a:srgbClr val="000000"/>
                </a:solidFill>
                <a:miter lim="800000"/>
                <a:headEnd/>
                <a:tailEnd/>
              </a:ln>
            </p:spPr>
            <p:txBody>
              <a:bodyPr/>
              <a:lstStyle/>
              <a:p>
                <a:endParaRPr lang="en-US"/>
              </a:p>
            </p:txBody>
          </p:sp>
          <p:sp>
            <p:nvSpPr>
              <p:cNvPr id="31782" name="Line 51"/>
              <p:cNvSpPr>
                <a:spLocks noChangeShapeType="1"/>
              </p:cNvSpPr>
              <p:nvPr/>
            </p:nvSpPr>
            <p:spPr bwMode="auto">
              <a:xfrm>
                <a:off x="6977" y="2562"/>
                <a:ext cx="0" cy="37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83" name="Line 52"/>
              <p:cNvSpPr>
                <a:spLocks noChangeShapeType="1"/>
              </p:cNvSpPr>
              <p:nvPr/>
            </p:nvSpPr>
            <p:spPr bwMode="auto">
              <a:xfrm>
                <a:off x="7305" y="2562"/>
                <a:ext cx="0" cy="37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1755" name="Group 53"/>
            <p:cNvGrpSpPr>
              <a:grpSpLocks/>
            </p:cNvGrpSpPr>
            <p:nvPr/>
          </p:nvGrpSpPr>
          <p:grpSpPr bwMode="auto">
            <a:xfrm>
              <a:off x="6615" y="4806"/>
              <a:ext cx="1380" cy="374"/>
              <a:chOff x="6615" y="2562"/>
              <a:chExt cx="1380" cy="374"/>
            </a:xfrm>
          </p:grpSpPr>
          <p:sp>
            <p:nvSpPr>
              <p:cNvPr id="31776" name="Rectangle 54"/>
              <p:cNvSpPr>
                <a:spLocks noChangeArrowheads="1"/>
              </p:cNvSpPr>
              <p:nvPr/>
            </p:nvSpPr>
            <p:spPr bwMode="auto">
              <a:xfrm>
                <a:off x="6615" y="2562"/>
                <a:ext cx="1380" cy="374"/>
              </a:xfrm>
              <a:prstGeom prst="rect">
                <a:avLst/>
              </a:prstGeom>
              <a:solidFill>
                <a:srgbClr val="FFFFFF"/>
              </a:solidFill>
              <a:ln w="9525">
                <a:solidFill>
                  <a:srgbClr val="000000"/>
                </a:solidFill>
                <a:miter lim="800000"/>
                <a:headEnd/>
                <a:tailEnd/>
              </a:ln>
            </p:spPr>
            <p:txBody>
              <a:bodyPr/>
              <a:lstStyle/>
              <a:p>
                <a:endParaRPr lang="en-US"/>
              </a:p>
            </p:txBody>
          </p:sp>
          <p:sp>
            <p:nvSpPr>
              <p:cNvPr id="31777" name="Rectangle 55"/>
              <p:cNvSpPr>
                <a:spLocks noChangeArrowheads="1"/>
              </p:cNvSpPr>
              <p:nvPr/>
            </p:nvSpPr>
            <p:spPr bwMode="auto">
              <a:xfrm>
                <a:off x="6615" y="2562"/>
                <a:ext cx="1035" cy="374"/>
              </a:xfrm>
              <a:prstGeom prst="rect">
                <a:avLst/>
              </a:prstGeom>
              <a:solidFill>
                <a:srgbClr val="00CCFF"/>
              </a:solidFill>
              <a:ln w="9525">
                <a:solidFill>
                  <a:srgbClr val="000000"/>
                </a:solidFill>
                <a:miter lim="800000"/>
                <a:headEnd/>
                <a:tailEnd/>
              </a:ln>
            </p:spPr>
            <p:txBody>
              <a:bodyPr/>
              <a:lstStyle/>
              <a:p>
                <a:endParaRPr lang="en-US"/>
              </a:p>
            </p:txBody>
          </p:sp>
          <p:sp>
            <p:nvSpPr>
              <p:cNvPr id="31778" name="Line 56"/>
              <p:cNvSpPr>
                <a:spLocks noChangeShapeType="1"/>
              </p:cNvSpPr>
              <p:nvPr/>
            </p:nvSpPr>
            <p:spPr bwMode="auto">
              <a:xfrm>
                <a:off x="6977" y="2562"/>
                <a:ext cx="0" cy="37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9" name="Line 57"/>
              <p:cNvSpPr>
                <a:spLocks noChangeShapeType="1"/>
              </p:cNvSpPr>
              <p:nvPr/>
            </p:nvSpPr>
            <p:spPr bwMode="auto">
              <a:xfrm>
                <a:off x="7305" y="2562"/>
                <a:ext cx="0" cy="37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1756" name="Group 58"/>
            <p:cNvGrpSpPr>
              <a:grpSpLocks/>
            </p:cNvGrpSpPr>
            <p:nvPr/>
          </p:nvGrpSpPr>
          <p:grpSpPr bwMode="auto">
            <a:xfrm>
              <a:off x="6615" y="5367"/>
              <a:ext cx="1380" cy="374"/>
              <a:chOff x="6615" y="2562"/>
              <a:chExt cx="1380" cy="374"/>
            </a:xfrm>
          </p:grpSpPr>
          <p:sp>
            <p:nvSpPr>
              <p:cNvPr id="31772" name="Rectangle 59"/>
              <p:cNvSpPr>
                <a:spLocks noChangeArrowheads="1"/>
              </p:cNvSpPr>
              <p:nvPr/>
            </p:nvSpPr>
            <p:spPr bwMode="auto">
              <a:xfrm>
                <a:off x="6615" y="2562"/>
                <a:ext cx="1380" cy="374"/>
              </a:xfrm>
              <a:prstGeom prst="rect">
                <a:avLst/>
              </a:prstGeom>
              <a:solidFill>
                <a:srgbClr val="FFFFFF"/>
              </a:solidFill>
              <a:ln w="9525">
                <a:solidFill>
                  <a:srgbClr val="000000"/>
                </a:solidFill>
                <a:miter lim="800000"/>
                <a:headEnd/>
                <a:tailEnd/>
              </a:ln>
            </p:spPr>
            <p:txBody>
              <a:bodyPr/>
              <a:lstStyle/>
              <a:p>
                <a:endParaRPr lang="en-US"/>
              </a:p>
            </p:txBody>
          </p:sp>
          <p:sp>
            <p:nvSpPr>
              <p:cNvPr id="31773" name="Rectangle 60"/>
              <p:cNvSpPr>
                <a:spLocks noChangeArrowheads="1"/>
              </p:cNvSpPr>
              <p:nvPr/>
            </p:nvSpPr>
            <p:spPr bwMode="auto">
              <a:xfrm>
                <a:off x="6615" y="2562"/>
                <a:ext cx="1035" cy="374"/>
              </a:xfrm>
              <a:prstGeom prst="rect">
                <a:avLst/>
              </a:prstGeom>
              <a:solidFill>
                <a:srgbClr val="00CCFF"/>
              </a:solidFill>
              <a:ln w="9525">
                <a:solidFill>
                  <a:srgbClr val="000000"/>
                </a:solidFill>
                <a:miter lim="800000"/>
                <a:headEnd/>
                <a:tailEnd/>
              </a:ln>
            </p:spPr>
            <p:txBody>
              <a:bodyPr/>
              <a:lstStyle/>
              <a:p>
                <a:endParaRPr lang="en-US"/>
              </a:p>
            </p:txBody>
          </p:sp>
          <p:sp>
            <p:nvSpPr>
              <p:cNvPr id="31774" name="Line 61"/>
              <p:cNvSpPr>
                <a:spLocks noChangeShapeType="1"/>
              </p:cNvSpPr>
              <p:nvPr/>
            </p:nvSpPr>
            <p:spPr bwMode="auto">
              <a:xfrm>
                <a:off x="6977" y="2562"/>
                <a:ext cx="0" cy="37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5" name="Line 62"/>
              <p:cNvSpPr>
                <a:spLocks noChangeShapeType="1"/>
              </p:cNvSpPr>
              <p:nvPr/>
            </p:nvSpPr>
            <p:spPr bwMode="auto">
              <a:xfrm>
                <a:off x="7305" y="2562"/>
                <a:ext cx="0" cy="37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1757" name="Group 63"/>
            <p:cNvGrpSpPr>
              <a:grpSpLocks/>
            </p:cNvGrpSpPr>
            <p:nvPr/>
          </p:nvGrpSpPr>
          <p:grpSpPr bwMode="auto">
            <a:xfrm>
              <a:off x="6615" y="5928"/>
              <a:ext cx="1380" cy="374"/>
              <a:chOff x="6615" y="2562"/>
              <a:chExt cx="1380" cy="374"/>
            </a:xfrm>
          </p:grpSpPr>
          <p:sp>
            <p:nvSpPr>
              <p:cNvPr id="31768" name="Rectangle 64"/>
              <p:cNvSpPr>
                <a:spLocks noChangeArrowheads="1"/>
              </p:cNvSpPr>
              <p:nvPr/>
            </p:nvSpPr>
            <p:spPr bwMode="auto">
              <a:xfrm>
                <a:off x="6615" y="2562"/>
                <a:ext cx="1380" cy="374"/>
              </a:xfrm>
              <a:prstGeom prst="rect">
                <a:avLst/>
              </a:prstGeom>
              <a:solidFill>
                <a:srgbClr val="FFFFFF"/>
              </a:solidFill>
              <a:ln w="9525">
                <a:solidFill>
                  <a:srgbClr val="000000"/>
                </a:solidFill>
                <a:miter lim="800000"/>
                <a:headEnd/>
                <a:tailEnd/>
              </a:ln>
            </p:spPr>
            <p:txBody>
              <a:bodyPr/>
              <a:lstStyle/>
              <a:p>
                <a:endParaRPr lang="en-US"/>
              </a:p>
            </p:txBody>
          </p:sp>
          <p:sp>
            <p:nvSpPr>
              <p:cNvPr id="31769" name="Rectangle 65"/>
              <p:cNvSpPr>
                <a:spLocks noChangeArrowheads="1"/>
              </p:cNvSpPr>
              <p:nvPr/>
            </p:nvSpPr>
            <p:spPr bwMode="auto">
              <a:xfrm>
                <a:off x="6615" y="2562"/>
                <a:ext cx="1035" cy="374"/>
              </a:xfrm>
              <a:prstGeom prst="rect">
                <a:avLst/>
              </a:prstGeom>
              <a:solidFill>
                <a:srgbClr val="00CCFF"/>
              </a:solidFill>
              <a:ln w="9525">
                <a:solidFill>
                  <a:srgbClr val="000000"/>
                </a:solidFill>
                <a:miter lim="800000"/>
                <a:headEnd/>
                <a:tailEnd/>
              </a:ln>
            </p:spPr>
            <p:txBody>
              <a:bodyPr/>
              <a:lstStyle/>
              <a:p>
                <a:endParaRPr lang="en-US"/>
              </a:p>
            </p:txBody>
          </p:sp>
          <p:sp>
            <p:nvSpPr>
              <p:cNvPr id="31770" name="Line 66"/>
              <p:cNvSpPr>
                <a:spLocks noChangeShapeType="1"/>
              </p:cNvSpPr>
              <p:nvPr/>
            </p:nvSpPr>
            <p:spPr bwMode="auto">
              <a:xfrm>
                <a:off x="6977" y="2562"/>
                <a:ext cx="0" cy="37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71" name="Line 67"/>
              <p:cNvSpPr>
                <a:spLocks noChangeShapeType="1"/>
              </p:cNvSpPr>
              <p:nvPr/>
            </p:nvSpPr>
            <p:spPr bwMode="auto">
              <a:xfrm>
                <a:off x="7305" y="2562"/>
                <a:ext cx="0" cy="37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1758" name="Group 68"/>
            <p:cNvGrpSpPr>
              <a:grpSpLocks/>
            </p:cNvGrpSpPr>
            <p:nvPr/>
          </p:nvGrpSpPr>
          <p:grpSpPr bwMode="auto">
            <a:xfrm>
              <a:off x="6615" y="6489"/>
              <a:ext cx="1380" cy="374"/>
              <a:chOff x="6615" y="2562"/>
              <a:chExt cx="1380" cy="374"/>
            </a:xfrm>
          </p:grpSpPr>
          <p:sp>
            <p:nvSpPr>
              <p:cNvPr id="31764" name="Rectangle 69"/>
              <p:cNvSpPr>
                <a:spLocks noChangeArrowheads="1"/>
              </p:cNvSpPr>
              <p:nvPr/>
            </p:nvSpPr>
            <p:spPr bwMode="auto">
              <a:xfrm>
                <a:off x="6615" y="2562"/>
                <a:ext cx="1380" cy="374"/>
              </a:xfrm>
              <a:prstGeom prst="rect">
                <a:avLst/>
              </a:prstGeom>
              <a:solidFill>
                <a:srgbClr val="FFFFFF"/>
              </a:solidFill>
              <a:ln w="9525">
                <a:solidFill>
                  <a:srgbClr val="000000"/>
                </a:solidFill>
                <a:miter lim="800000"/>
                <a:headEnd/>
                <a:tailEnd/>
              </a:ln>
            </p:spPr>
            <p:txBody>
              <a:bodyPr/>
              <a:lstStyle/>
              <a:p>
                <a:endParaRPr lang="en-US"/>
              </a:p>
            </p:txBody>
          </p:sp>
          <p:sp>
            <p:nvSpPr>
              <p:cNvPr id="31765" name="Rectangle 70"/>
              <p:cNvSpPr>
                <a:spLocks noChangeArrowheads="1"/>
              </p:cNvSpPr>
              <p:nvPr/>
            </p:nvSpPr>
            <p:spPr bwMode="auto">
              <a:xfrm>
                <a:off x="6615" y="2562"/>
                <a:ext cx="1035" cy="374"/>
              </a:xfrm>
              <a:prstGeom prst="rect">
                <a:avLst/>
              </a:prstGeom>
              <a:solidFill>
                <a:srgbClr val="00CCFF"/>
              </a:solidFill>
              <a:ln w="9525">
                <a:solidFill>
                  <a:srgbClr val="000000"/>
                </a:solidFill>
                <a:miter lim="800000"/>
                <a:headEnd/>
                <a:tailEnd/>
              </a:ln>
            </p:spPr>
            <p:txBody>
              <a:bodyPr/>
              <a:lstStyle/>
              <a:p>
                <a:endParaRPr lang="en-US"/>
              </a:p>
            </p:txBody>
          </p:sp>
          <p:sp>
            <p:nvSpPr>
              <p:cNvPr id="31766" name="Line 71"/>
              <p:cNvSpPr>
                <a:spLocks noChangeShapeType="1"/>
              </p:cNvSpPr>
              <p:nvPr/>
            </p:nvSpPr>
            <p:spPr bwMode="auto">
              <a:xfrm>
                <a:off x="6977" y="2562"/>
                <a:ext cx="0" cy="37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7" name="Line 72"/>
              <p:cNvSpPr>
                <a:spLocks noChangeShapeType="1"/>
              </p:cNvSpPr>
              <p:nvPr/>
            </p:nvSpPr>
            <p:spPr bwMode="auto">
              <a:xfrm>
                <a:off x="7305" y="2562"/>
                <a:ext cx="0" cy="37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31759" name="Group 73"/>
            <p:cNvGrpSpPr>
              <a:grpSpLocks/>
            </p:cNvGrpSpPr>
            <p:nvPr/>
          </p:nvGrpSpPr>
          <p:grpSpPr bwMode="auto">
            <a:xfrm>
              <a:off x="6615" y="3684"/>
              <a:ext cx="1380" cy="374"/>
              <a:chOff x="6615" y="2562"/>
              <a:chExt cx="1380" cy="374"/>
            </a:xfrm>
          </p:grpSpPr>
          <p:sp>
            <p:nvSpPr>
              <p:cNvPr id="31760" name="Rectangle 74"/>
              <p:cNvSpPr>
                <a:spLocks noChangeArrowheads="1"/>
              </p:cNvSpPr>
              <p:nvPr/>
            </p:nvSpPr>
            <p:spPr bwMode="auto">
              <a:xfrm>
                <a:off x="6615" y="2562"/>
                <a:ext cx="1380" cy="374"/>
              </a:xfrm>
              <a:prstGeom prst="rect">
                <a:avLst/>
              </a:prstGeom>
              <a:solidFill>
                <a:srgbClr val="FFFFFF"/>
              </a:solidFill>
              <a:ln w="9525">
                <a:solidFill>
                  <a:srgbClr val="000000"/>
                </a:solidFill>
                <a:miter lim="800000"/>
                <a:headEnd/>
                <a:tailEnd/>
              </a:ln>
            </p:spPr>
            <p:txBody>
              <a:bodyPr/>
              <a:lstStyle/>
              <a:p>
                <a:endParaRPr lang="en-US"/>
              </a:p>
            </p:txBody>
          </p:sp>
          <p:sp>
            <p:nvSpPr>
              <p:cNvPr id="31761" name="Rectangle 75"/>
              <p:cNvSpPr>
                <a:spLocks noChangeArrowheads="1"/>
              </p:cNvSpPr>
              <p:nvPr/>
            </p:nvSpPr>
            <p:spPr bwMode="auto">
              <a:xfrm>
                <a:off x="6615" y="2562"/>
                <a:ext cx="1035" cy="374"/>
              </a:xfrm>
              <a:prstGeom prst="rect">
                <a:avLst/>
              </a:prstGeom>
              <a:solidFill>
                <a:srgbClr val="00CCFF"/>
              </a:solidFill>
              <a:ln w="9525">
                <a:solidFill>
                  <a:srgbClr val="000000"/>
                </a:solidFill>
                <a:miter lim="800000"/>
                <a:headEnd/>
                <a:tailEnd/>
              </a:ln>
            </p:spPr>
            <p:txBody>
              <a:bodyPr/>
              <a:lstStyle/>
              <a:p>
                <a:endParaRPr lang="en-US"/>
              </a:p>
            </p:txBody>
          </p:sp>
          <p:sp>
            <p:nvSpPr>
              <p:cNvPr id="31762" name="Line 76"/>
              <p:cNvSpPr>
                <a:spLocks noChangeShapeType="1"/>
              </p:cNvSpPr>
              <p:nvPr/>
            </p:nvSpPr>
            <p:spPr bwMode="auto">
              <a:xfrm>
                <a:off x="6977" y="2562"/>
                <a:ext cx="0" cy="37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763" name="Line 77"/>
              <p:cNvSpPr>
                <a:spLocks noChangeShapeType="1"/>
              </p:cNvSpPr>
              <p:nvPr/>
            </p:nvSpPr>
            <p:spPr bwMode="auto">
              <a:xfrm>
                <a:off x="7305" y="2562"/>
                <a:ext cx="0" cy="37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26702" name="Text Box 78"/>
          <p:cNvSpPr txBox="1">
            <a:spLocks noChangeArrowheads="1"/>
          </p:cNvSpPr>
          <p:nvPr/>
        </p:nvSpPr>
        <p:spPr bwMode="auto">
          <a:xfrm>
            <a:off x="5486400" y="1799700"/>
            <a:ext cx="2895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1" hangingPunct="1">
              <a:spcBef>
                <a:spcPct val="50000"/>
              </a:spcBef>
              <a:defRPr/>
            </a:pPr>
            <a:r>
              <a:rPr lang="en-US" sz="3600" b="1" dirty="0">
                <a:effectLst>
                  <a:outerShdw blurRad="38100" dist="38100" dir="2700000" algn="tl">
                    <a:srgbClr val="000000"/>
                  </a:outerShdw>
                </a:effectLst>
                <a:cs typeface="+mn-cs"/>
              </a:rPr>
              <a:t>8 x 3 = 24</a:t>
            </a:r>
          </a:p>
        </p:txBody>
      </p:sp>
      <p:graphicFrame>
        <p:nvGraphicFramePr>
          <p:cNvPr id="26703" name="Object 79"/>
          <p:cNvGraphicFramePr>
            <a:graphicFrameLocks noChangeAspect="1"/>
          </p:cNvGraphicFramePr>
          <p:nvPr>
            <p:extLst>
              <p:ext uri="{D42A27DB-BD31-4B8C-83A1-F6EECF244321}">
                <p14:modId xmlns:p14="http://schemas.microsoft.com/office/powerpoint/2010/main" val="1688032163"/>
              </p:ext>
            </p:extLst>
          </p:nvPr>
        </p:nvGraphicFramePr>
        <p:xfrm>
          <a:off x="5641181" y="2623930"/>
          <a:ext cx="2586037" cy="1112838"/>
        </p:xfrm>
        <a:graphic>
          <a:graphicData uri="http://schemas.openxmlformats.org/presentationml/2006/ole">
            <mc:AlternateContent xmlns:mc="http://schemas.openxmlformats.org/markup-compatibility/2006">
              <mc:Choice xmlns:v="urn:schemas-microsoft-com:vml" Requires="v">
                <p:oleObj spid="_x0000_s3115" name="Equation" r:id="rId3" imgW="914400" imgH="393480" progId="Equation.3">
                  <p:embed/>
                </p:oleObj>
              </mc:Choice>
              <mc:Fallback>
                <p:oleObj name="Equation" r:id="rId3" imgW="914400" imgH="393480" progId="Equation.3">
                  <p:embed/>
                  <p:pic>
                    <p:nvPicPr>
                      <p:cNvPr id="0" name=""/>
                      <p:cNvPicPr>
                        <a:picLocks noChangeAspect="1" noChangeArrowheads="1"/>
                      </p:cNvPicPr>
                      <p:nvPr/>
                    </p:nvPicPr>
                    <p:blipFill>
                      <a:blip r:embed="rId4"/>
                      <a:srcRect/>
                      <a:stretch>
                        <a:fillRect/>
                      </a:stretch>
                    </p:blipFill>
                    <p:spPr bwMode="auto">
                      <a:xfrm>
                        <a:off x="5641181" y="2623930"/>
                        <a:ext cx="2586037" cy="1112838"/>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26704" name="Text Box 80"/>
          <p:cNvSpPr txBox="1">
            <a:spLocks noChangeArrowheads="1"/>
          </p:cNvSpPr>
          <p:nvPr/>
        </p:nvSpPr>
        <p:spPr bwMode="auto">
          <a:xfrm>
            <a:off x="5692457" y="3999592"/>
            <a:ext cx="259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1" hangingPunct="1">
              <a:spcBef>
                <a:spcPct val="50000"/>
              </a:spcBef>
              <a:defRPr/>
            </a:pPr>
            <a:r>
              <a:rPr lang="en-US" sz="2400" b="1" dirty="0">
                <a:effectLst>
                  <a:outerShdw blurRad="38100" dist="38100" dir="2700000" algn="tl">
                    <a:srgbClr val="000000"/>
                  </a:outerShdw>
                </a:effectLst>
                <a:cs typeface="+mn-cs"/>
              </a:rPr>
              <a:t>24 + 6 = </a:t>
            </a:r>
            <a:r>
              <a:rPr lang="en-US" sz="2400" b="1" dirty="0" smtClean="0">
                <a:effectLst>
                  <a:outerShdw blurRad="38100" dist="38100" dir="2700000" algn="tl">
                    <a:srgbClr val="000000"/>
                  </a:outerShdw>
                </a:effectLst>
                <a:cs typeface="+mn-cs"/>
              </a:rPr>
              <a:t>30 </a:t>
            </a:r>
            <a:r>
              <a:rPr lang="en-US" sz="2400" b="1" dirty="0" err="1" smtClean="0">
                <a:effectLst>
                  <a:outerShdw blurRad="38100" dist="38100" dir="2700000" algn="tl">
                    <a:srgbClr val="000000"/>
                  </a:outerShdw>
                </a:effectLst>
                <a:cs typeface="+mn-cs"/>
              </a:rPr>
              <a:t>sq</a:t>
            </a:r>
            <a:r>
              <a:rPr lang="en-US" sz="2400" b="1" dirty="0" smtClean="0">
                <a:effectLst>
                  <a:outerShdw blurRad="38100" dist="38100" dir="2700000" algn="tl">
                    <a:srgbClr val="000000"/>
                  </a:outerShdw>
                </a:effectLst>
                <a:cs typeface="+mn-cs"/>
              </a:rPr>
              <a:t> </a:t>
            </a:r>
            <a:r>
              <a:rPr lang="en-US" sz="2400" b="1" dirty="0" err="1" smtClean="0">
                <a:effectLst>
                  <a:outerShdw blurRad="38100" dist="38100" dir="2700000" algn="tl">
                    <a:srgbClr val="000000"/>
                  </a:outerShdw>
                </a:effectLst>
                <a:cs typeface="+mn-cs"/>
              </a:rPr>
              <a:t>ft</a:t>
            </a:r>
            <a:endParaRPr lang="en-US" sz="2400" b="1" dirty="0">
              <a:effectLst>
                <a:outerShdw blurRad="38100" dist="38100" dir="2700000" algn="tl">
                  <a:srgbClr val="000000"/>
                </a:outerShdw>
              </a:effectLst>
              <a:cs typeface="+mn-cs"/>
            </a:endParaRPr>
          </a:p>
        </p:txBody>
      </p:sp>
      <p:sp>
        <p:nvSpPr>
          <p:cNvPr id="2" name="TextBox 1"/>
          <p:cNvSpPr txBox="1"/>
          <p:nvPr/>
        </p:nvSpPr>
        <p:spPr>
          <a:xfrm>
            <a:off x="4154170" y="270524"/>
            <a:ext cx="4695952" cy="1569660"/>
          </a:xfrm>
          <a:prstGeom prst="rect">
            <a:avLst/>
          </a:prstGeom>
          <a:noFill/>
        </p:spPr>
        <p:txBody>
          <a:bodyPr wrap="square" rtlCol="0">
            <a:spAutoFit/>
          </a:bodyPr>
          <a:lstStyle/>
          <a:p>
            <a:r>
              <a:rPr lang="en-US" sz="2400" dirty="0" smtClean="0"/>
              <a:t>Ruby’s mom bought a table that was 8 </a:t>
            </a:r>
            <a:r>
              <a:rPr lang="en-US" sz="2400" dirty="0" err="1" smtClean="0"/>
              <a:t>ft</a:t>
            </a:r>
            <a:r>
              <a:rPr lang="en-US" sz="2400" dirty="0" smtClean="0"/>
              <a:t> by 3 ¾ ft. Ruby wants to cover it in paper so she can paint. How much paper will she need?</a:t>
            </a:r>
            <a:endParaRPr lang="en-US" sz="2400" dirty="0"/>
          </a:p>
        </p:txBody>
      </p:sp>
      <p:pic>
        <p:nvPicPr>
          <p:cNvPr id="3" name="Picture 2"/>
          <p:cNvPicPr>
            <a:picLocks noChangeAspect="1"/>
          </p:cNvPicPr>
          <p:nvPr/>
        </p:nvPicPr>
        <p:blipFill>
          <a:blip r:embed="rId5"/>
          <a:stretch>
            <a:fillRect/>
          </a:stretch>
        </p:blipFill>
        <p:spPr>
          <a:xfrm>
            <a:off x="6689835" y="4696681"/>
            <a:ext cx="2278262" cy="1975754"/>
          </a:xfrm>
          <a:prstGeom prst="rect">
            <a:avLst/>
          </a:prstGeom>
        </p:spPr>
      </p:pic>
    </p:spTree>
    <p:extLst>
      <p:ext uri="{BB962C8B-B14F-4D97-AF65-F5344CB8AC3E}">
        <p14:creationId xmlns:p14="http://schemas.microsoft.com/office/powerpoint/2010/main" val="19495515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26627">
                                            <p:txEl>
                                              <p:pRg st="0" end="0"/>
                                            </p:txEl>
                                          </p:spTgt>
                                        </p:tgtEl>
                                        <p:attrNameLst>
                                          <p:attrName>style.visibility</p:attrName>
                                        </p:attrNameLst>
                                      </p:cBhvr>
                                      <p:to>
                                        <p:strVal val="visible"/>
                                      </p:to>
                                    </p:set>
                                    <p:animEffect transition="in" filter="wipe(down)">
                                      <p:cBhvr>
                                        <p:cTn id="14" dur="500"/>
                                        <p:tgtEl>
                                          <p:spTgt spid="2662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702"/>
                                        </p:tgtEl>
                                        <p:attrNameLst>
                                          <p:attrName>style.visibility</p:attrName>
                                        </p:attrNameLst>
                                      </p:cBhvr>
                                      <p:to>
                                        <p:strVal val="visible"/>
                                      </p:to>
                                    </p:set>
                                    <p:anim calcmode="lin" valueType="num">
                                      <p:cBhvr additive="base">
                                        <p:cTn id="19" dur="500" fill="hold"/>
                                        <p:tgtEl>
                                          <p:spTgt spid="26702"/>
                                        </p:tgtEl>
                                        <p:attrNameLst>
                                          <p:attrName>ppt_x</p:attrName>
                                        </p:attrNameLst>
                                      </p:cBhvr>
                                      <p:tavLst>
                                        <p:tav tm="0">
                                          <p:val>
                                            <p:strVal val="#ppt_x"/>
                                          </p:val>
                                        </p:tav>
                                        <p:tav tm="100000">
                                          <p:val>
                                            <p:strVal val="#ppt_x"/>
                                          </p:val>
                                        </p:tav>
                                      </p:tavLst>
                                    </p:anim>
                                    <p:anim calcmode="lin" valueType="num">
                                      <p:cBhvr additive="base">
                                        <p:cTn id="20" dur="500" fill="hold"/>
                                        <p:tgtEl>
                                          <p:spTgt spid="26702"/>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26628"/>
                                        </p:tgtEl>
                                        <p:attrNameLst>
                                          <p:attrName>style.visibility</p:attrName>
                                        </p:attrNameLst>
                                      </p:cBhvr>
                                      <p:to>
                                        <p:strVal val="visible"/>
                                      </p:to>
                                    </p:set>
                                    <p:anim calcmode="lin" valueType="num">
                                      <p:cBhvr additive="base">
                                        <p:cTn id="23" dur="500" fill="hold"/>
                                        <p:tgtEl>
                                          <p:spTgt spid="26628"/>
                                        </p:tgtEl>
                                        <p:attrNameLst>
                                          <p:attrName>ppt_x</p:attrName>
                                        </p:attrNameLst>
                                      </p:cBhvr>
                                      <p:tavLst>
                                        <p:tav tm="0">
                                          <p:val>
                                            <p:strVal val="#ppt_x"/>
                                          </p:val>
                                        </p:tav>
                                        <p:tav tm="100000">
                                          <p:val>
                                            <p:strVal val="#ppt_x"/>
                                          </p:val>
                                        </p:tav>
                                      </p:tavLst>
                                    </p:anim>
                                    <p:anim calcmode="lin" valueType="num">
                                      <p:cBhvr additive="base">
                                        <p:cTn id="24" dur="500" fill="hold"/>
                                        <p:tgtEl>
                                          <p:spTgt spid="2662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26703"/>
                                        </p:tgtEl>
                                        <p:attrNameLst>
                                          <p:attrName>style.visibility</p:attrName>
                                        </p:attrNameLst>
                                      </p:cBhvr>
                                      <p:to>
                                        <p:strVal val="visible"/>
                                      </p:to>
                                    </p:set>
                                    <p:animEffect transition="in" filter="barn(inVertical)">
                                      <p:cBhvr>
                                        <p:cTn id="29" dur="500"/>
                                        <p:tgtEl>
                                          <p:spTgt spid="26703"/>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26704"/>
                                        </p:tgtEl>
                                        <p:attrNameLst>
                                          <p:attrName>style.visibility</p:attrName>
                                        </p:attrNameLst>
                                      </p:cBhvr>
                                      <p:to>
                                        <p:strVal val="visible"/>
                                      </p:to>
                                    </p:set>
                                    <p:animEffect transition="in" filter="randombar(horizontal)">
                                      <p:cBhvr>
                                        <p:cTn id="34" dur="500"/>
                                        <p:tgtEl>
                                          <p:spTgt spid="267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P spid="26702" grpId="0"/>
      <p:bldP spid="26704"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rrowheads="1"/>
          </p:cNvSpPr>
          <p:nvPr>
            <p:ph type="title"/>
          </p:nvPr>
        </p:nvSpPr>
        <p:spPr>
          <a:xfrm>
            <a:off x="304800" y="218751"/>
            <a:ext cx="4693920" cy="842645"/>
          </a:xfrm>
        </p:spPr>
        <p:txBody>
          <a:bodyPr/>
          <a:lstStyle/>
          <a:p>
            <a:pPr eaLnBrk="1" hangingPunct="1">
              <a:defRPr/>
            </a:pPr>
            <a:r>
              <a:rPr lang="en-US" sz="3600" dirty="0" smtClean="0">
                <a:cs typeface="+mj-cs"/>
              </a:rPr>
              <a:t>What</a:t>
            </a:r>
            <a:r>
              <a:rPr lang="ja-JP" altLang="en-US" sz="3600" dirty="0" smtClean="0">
                <a:latin typeface="Arial"/>
                <a:cs typeface="+mj-cs"/>
              </a:rPr>
              <a:t>’</a:t>
            </a:r>
            <a:r>
              <a:rPr lang="en-US" sz="3600" dirty="0" smtClean="0">
                <a:cs typeface="+mj-cs"/>
              </a:rPr>
              <a:t>s the length?</a:t>
            </a:r>
          </a:p>
        </p:txBody>
      </p:sp>
      <p:grpSp>
        <p:nvGrpSpPr>
          <p:cNvPr id="40963" name="Group 9"/>
          <p:cNvGrpSpPr>
            <a:grpSpLocks/>
          </p:cNvGrpSpPr>
          <p:nvPr/>
        </p:nvGrpSpPr>
        <p:grpSpPr bwMode="auto">
          <a:xfrm>
            <a:off x="1219200" y="2209800"/>
            <a:ext cx="3200400" cy="1752600"/>
            <a:chOff x="624" y="1296"/>
            <a:chExt cx="2016" cy="1104"/>
          </a:xfrm>
        </p:grpSpPr>
        <p:sp>
          <p:nvSpPr>
            <p:cNvPr id="64518" name="Rectangle 6"/>
            <p:cNvSpPr>
              <a:spLocks noChangeArrowheads="1"/>
            </p:cNvSpPr>
            <p:nvPr/>
          </p:nvSpPr>
          <p:spPr bwMode="auto">
            <a:xfrm>
              <a:off x="624" y="1296"/>
              <a:ext cx="2016" cy="110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4519" name="Text Box 7"/>
            <p:cNvSpPr txBox="1">
              <a:spLocks noChangeArrowheads="1"/>
            </p:cNvSpPr>
            <p:nvPr/>
          </p:nvSpPr>
          <p:spPr bwMode="auto">
            <a:xfrm>
              <a:off x="1056" y="1632"/>
              <a:ext cx="1440"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b="1" dirty="0">
                  <a:solidFill>
                    <a:schemeClr val="bg2"/>
                  </a:solidFill>
                  <a:effectLst>
                    <a:outerShdw blurRad="38100" dist="38100" dir="2700000" algn="tl">
                      <a:srgbClr val="000000"/>
                    </a:outerShdw>
                  </a:effectLst>
                  <a:cs typeface="+mn-cs"/>
                </a:rPr>
                <a:t>A = 1 ¾</a:t>
              </a:r>
              <a:r>
                <a:rPr lang="en-US" sz="2800" dirty="0">
                  <a:solidFill>
                    <a:schemeClr val="bg2"/>
                  </a:solidFill>
                  <a:cs typeface="+mn-cs"/>
                </a:rPr>
                <a:t> </a:t>
              </a:r>
            </a:p>
          </p:txBody>
        </p:sp>
      </p:grpSp>
      <p:sp>
        <p:nvSpPr>
          <p:cNvPr id="64520" name="Text Box 8"/>
          <p:cNvSpPr txBox="1">
            <a:spLocks noChangeArrowheads="1"/>
          </p:cNvSpPr>
          <p:nvPr/>
        </p:nvSpPr>
        <p:spPr bwMode="auto">
          <a:xfrm>
            <a:off x="304800" y="2773363"/>
            <a:ext cx="9144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dirty="0">
                <a:effectLst>
                  <a:outerShdw blurRad="38100" dist="38100" dir="2700000" algn="tl">
                    <a:srgbClr val="000000"/>
                  </a:outerShdw>
                </a:effectLst>
                <a:cs typeface="+mn-cs"/>
              </a:rPr>
              <a:t>1/2</a:t>
            </a:r>
          </a:p>
        </p:txBody>
      </p:sp>
      <p:sp>
        <p:nvSpPr>
          <p:cNvPr id="64522" name="Line 10"/>
          <p:cNvSpPr>
            <a:spLocks noChangeShapeType="1"/>
          </p:cNvSpPr>
          <p:nvPr/>
        </p:nvSpPr>
        <p:spPr bwMode="auto">
          <a:xfrm flipV="1">
            <a:off x="685800" y="22098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64523" name="Line 11"/>
          <p:cNvSpPr>
            <a:spLocks noChangeShapeType="1"/>
          </p:cNvSpPr>
          <p:nvPr/>
        </p:nvSpPr>
        <p:spPr bwMode="auto">
          <a:xfrm>
            <a:off x="685800" y="3276600"/>
            <a:ext cx="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64524" name="Text Box 12"/>
          <p:cNvSpPr txBox="1">
            <a:spLocks noChangeArrowheads="1"/>
          </p:cNvSpPr>
          <p:nvPr/>
        </p:nvSpPr>
        <p:spPr bwMode="auto">
          <a:xfrm>
            <a:off x="5151120" y="2631440"/>
            <a:ext cx="3505200" cy="222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effectLst>
                  <a:outerShdw blurRad="38100" dist="38100" dir="2700000" algn="tl">
                    <a:srgbClr val="000000"/>
                  </a:outerShdw>
                </a:effectLst>
                <a:cs typeface="+mn-cs"/>
              </a:rPr>
              <a:t>Missing Factor Model</a:t>
            </a:r>
          </a:p>
          <a:p>
            <a:pPr>
              <a:spcBef>
                <a:spcPct val="50000"/>
              </a:spcBef>
              <a:defRPr/>
            </a:pPr>
            <a:r>
              <a:rPr lang="en-US" sz="2800" dirty="0">
                <a:effectLst>
                  <a:outerShdw blurRad="38100" dist="38100" dir="2700000" algn="tl">
                    <a:srgbClr val="000000"/>
                  </a:outerShdw>
                </a:effectLst>
                <a:cs typeface="+mn-cs"/>
              </a:rPr>
              <a:t>½ x ___ = 1 ¾</a:t>
            </a:r>
          </a:p>
          <a:p>
            <a:pPr>
              <a:spcBef>
                <a:spcPct val="50000"/>
              </a:spcBef>
              <a:defRPr/>
            </a:pPr>
            <a:endParaRPr lang="en-US" sz="2800" dirty="0">
              <a:effectLst>
                <a:outerShdw blurRad="38100" dist="38100" dir="2700000" algn="tl">
                  <a:srgbClr val="000000"/>
                </a:outerShdw>
              </a:effectLst>
              <a:cs typeface="+mn-cs"/>
            </a:endParaRPr>
          </a:p>
        </p:txBody>
      </p:sp>
      <p:sp>
        <p:nvSpPr>
          <p:cNvPr id="4" name="TextBox 3"/>
          <p:cNvSpPr txBox="1"/>
          <p:nvPr/>
        </p:nvSpPr>
        <p:spPr>
          <a:xfrm>
            <a:off x="567488" y="1037983"/>
            <a:ext cx="7931331" cy="830997"/>
          </a:xfrm>
          <a:prstGeom prst="rect">
            <a:avLst/>
          </a:prstGeom>
          <a:noFill/>
        </p:spPr>
        <p:txBody>
          <a:bodyPr wrap="square" rtlCol="0">
            <a:spAutoFit/>
          </a:bodyPr>
          <a:lstStyle/>
          <a:p>
            <a:pPr algn="ctr"/>
            <a:r>
              <a:rPr lang="en-US" sz="2400" dirty="0" smtClean="0"/>
              <a:t>The area of George’s farm is 1 ¾ square miles. Its width is ½ square miles. What is it’s length?</a:t>
            </a:r>
            <a:endParaRPr lang="en-US" sz="2400" dirty="0"/>
          </a:p>
        </p:txBody>
      </p:sp>
      <p:pic>
        <p:nvPicPr>
          <p:cNvPr id="2" name="Picture 1"/>
          <p:cNvPicPr>
            <a:picLocks noChangeAspect="1"/>
          </p:cNvPicPr>
          <p:nvPr/>
        </p:nvPicPr>
        <p:blipFill>
          <a:blip r:embed="rId2"/>
          <a:stretch>
            <a:fillRect/>
          </a:stretch>
        </p:blipFill>
        <p:spPr>
          <a:xfrm>
            <a:off x="1905000" y="4330700"/>
            <a:ext cx="5282952" cy="2119150"/>
          </a:xfrm>
          <a:prstGeom prst="rect">
            <a:avLst/>
          </a:prstGeom>
        </p:spPr>
      </p:pic>
    </p:spTree>
    <p:extLst>
      <p:ext uri="{BB962C8B-B14F-4D97-AF65-F5344CB8AC3E}">
        <p14:creationId xmlns:p14="http://schemas.microsoft.com/office/powerpoint/2010/main" val="4072051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4522"/>
                                        </p:tgtEl>
                                        <p:attrNameLst>
                                          <p:attrName>style.visibility</p:attrName>
                                        </p:attrNameLst>
                                      </p:cBhvr>
                                      <p:to>
                                        <p:strVal val="visible"/>
                                      </p:to>
                                    </p:set>
                                    <p:anim calcmode="lin" valueType="num">
                                      <p:cBhvr additive="base">
                                        <p:cTn id="13" dur="500" fill="hold"/>
                                        <p:tgtEl>
                                          <p:spTgt spid="64522"/>
                                        </p:tgtEl>
                                        <p:attrNameLst>
                                          <p:attrName>ppt_x</p:attrName>
                                        </p:attrNameLst>
                                      </p:cBhvr>
                                      <p:tavLst>
                                        <p:tav tm="0">
                                          <p:val>
                                            <p:strVal val="0-#ppt_w/2"/>
                                          </p:val>
                                        </p:tav>
                                        <p:tav tm="100000">
                                          <p:val>
                                            <p:strVal val="#ppt_x"/>
                                          </p:val>
                                        </p:tav>
                                      </p:tavLst>
                                    </p:anim>
                                    <p:anim calcmode="lin" valueType="num">
                                      <p:cBhvr additive="base">
                                        <p:cTn id="14" dur="500" fill="hold"/>
                                        <p:tgtEl>
                                          <p:spTgt spid="64522"/>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64520"/>
                                        </p:tgtEl>
                                        <p:attrNameLst>
                                          <p:attrName>style.visibility</p:attrName>
                                        </p:attrNameLst>
                                      </p:cBhvr>
                                      <p:to>
                                        <p:strVal val="visible"/>
                                      </p:to>
                                    </p:set>
                                    <p:anim calcmode="lin" valueType="num">
                                      <p:cBhvr additive="base">
                                        <p:cTn id="17" dur="500" fill="hold"/>
                                        <p:tgtEl>
                                          <p:spTgt spid="64520"/>
                                        </p:tgtEl>
                                        <p:attrNameLst>
                                          <p:attrName>ppt_x</p:attrName>
                                        </p:attrNameLst>
                                      </p:cBhvr>
                                      <p:tavLst>
                                        <p:tav tm="0">
                                          <p:val>
                                            <p:strVal val="0-#ppt_w/2"/>
                                          </p:val>
                                        </p:tav>
                                        <p:tav tm="100000">
                                          <p:val>
                                            <p:strVal val="#ppt_x"/>
                                          </p:val>
                                        </p:tav>
                                      </p:tavLst>
                                    </p:anim>
                                    <p:anim calcmode="lin" valueType="num">
                                      <p:cBhvr additive="base">
                                        <p:cTn id="18" dur="500" fill="hold"/>
                                        <p:tgtEl>
                                          <p:spTgt spid="64520"/>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64523"/>
                                        </p:tgtEl>
                                        <p:attrNameLst>
                                          <p:attrName>style.visibility</p:attrName>
                                        </p:attrNameLst>
                                      </p:cBhvr>
                                      <p:to>
                                        <p:strVal val="visible"/>
                                      </p:to>
                                    </p:set>
                                    <p:anim calcmode="lin" valueType="num">
                                      <p:cBhvr additive="base">
                                        <p:cTn id="21" dur="500" fill="hold"/>
                                        <p:tgtEl>
                                          <p:spTgt spid="64523"/>
                                        </p:tgtEl>
                                        <p:attrNameLst>
                                          <p:attrName>ppt_x</p:attrName>
                                        </p:attrNameLst>
                                      </p:cBhvr>
                                      <p:tavLst>
                                        <p:tav tm="0">
                                          <p:val>
                                            <p:strVal val="0-#ppt_w/2"/>
                                          </p:val>
                                        </p:tav>
                                        <p:tav tm="100000">
                                          <p:val>
                                            <p:strVal val="#ppt_x"/>
                                          </p:val>
                                        </p:tav>
                                      </p:tavLst>
                                    </p:anim>
                                    <p:anim calcmode="lin" valueType="num">
                                      <p:cBhvr additive="base">
                                        <p:cTn id="22" dur="500" fill="hold"/>
                                        <p:tgtEl>
                                          <p:spTgt spid="64523"/>
                                        </p:tgtEl>
                                        <p:attrNameLst>
                                          <p:attrName>ppt_y</p:attrName>
                                        </p:attrNameLst>
                                      </p:cBhvr>
                                      <p:tavLst>
                                        <p:tav tm="0">
                                          <p:val>
                                            <p:strVal val="#ppt_y"/>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0963"/>
                                        </p:tgtEl>
                                        <p:attrNameLst>
                                          <p:attrName>style.visibility</p:attrName>
                                        </p:attrNameLst>
                                      </p:cBhvr>
                                      <p:to>
                                        <p:strVal val="visible"/>
                                      </p:to>
                                    </p:set>
                                    <p:anim calcmode="lin" valueType="num">
                                      <p:cBhvr additive="base">
                                        <p:cTn id="25" dur="500" fill="hold"/>
                                        <p:tgtEl>
                                          <p:spTgt spid="40963"/>
                                        </p:tgtEl>
                                        <p:attrNameLst>
                                          <p:attrName>ppt_x</p:attrName>
                                        </p:attrNameLst>
                                      </p:cBhvr>
                                      <p:tavLst>
                                        <p:tav tm="0">
                                          <p:val>
                                            <p:strVal val="#ppt_x"/>
                                          </p:val>
                                        </p:tav>
                                        <p:tav tm="100000">
                                          <p:val>
                                            <p:strVal val="#ppt_x"/>
                                          </p:val>
                                        </p:tav>
                                      </p:tavLst>
                                    </p:anim>
                                    <p:anim calcmode="lin" valueType="num">
                                      <p:cBhvr additive="base">
                                        <p:cTn id="26" dur="500" fill="hold"/>
                                        <p:tgtEl>
                                          <p:spTgt spid="4096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grpId="0" nodeType="clickEffect">
                                  <p:stCondLst>
                                    <p:cond delay="0"/>
                                  </p:stCondLst>
                                  <p:childTnLst>
                                    <p:set>
                                      <p:cBhvr>
                                        <p:cTn id="30" dur="1" fill="hold">
                                          <p:stCondLst>
                                            <p:cond delay="0"/>
                                          </p:stCondLst>
                                        </p:cTn>
                                        <p:tgtEl>
                                          <p:spTgt spid="64524"/>
                                        </p:tgtEl>
                                        <p:attrNameLst>
                                          <p:attrName>style.visibility</p:attrName>
                                        </p:attrNameLst>
                                      </p:cBhvr>
                                      <p:to>
                                        <p:strVal val="visible"/>
                                      </p:to>
                                    </p:set>
                                    <p:animEffect transition="in" filter="wipe(down)">
                                      <p:cBhvr>
                                        <p:cTn id="31" dur="580">
                                          <p:stCondLst>
                                            <p:cond delay="0"/>
                                          </p:stCondLst>
                                        </p:cTn>
                                        <p:tgtEl>
                                          <p:spTgt spid="64524"/>
                                        </p:tgtEl>
                                      </p:cBhvr>
                                    </p:animEffect>
                                    <p:anim calcmode="lin" valueType="num">
                                      <p:cBhvr>
                                        <p:cTn id="32" dur="1822" tmFilter="0,0; 0.14,0.36; 0.43,0.73; 0.71,0.91; 1.0,1.0">
                                          <p:stCondLst>
                                            <p:cond delay="0"/>
                                          </p:stCondLst>
                                        </p:cTn>
                                        <p:tgtEl>
                                          <p:spTgt spid="64524"/>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64524"/>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64524"/>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64524"/>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64524"/>
                                        </p:tgtEl>
                                        <p:attrNameLst>
                                          <p:attrName>ppt_y</p:attrName>
                                        </p:attrNameLst>
                                      </p:cBhvr>
                                      <p:tavLst>
                                        <p:tav tm="0" fmla="#ppt_y-sin(pi*$)/81">
                                          <p:val>
                                            <p:fltVal val="0"/>
                                          </p:val>
                                        </p:tav>
                                        <p:tav tm="100000">
                                          <p:val>
                                            <p:fltVal val="1"/>
                                          </p:val>
                                        </p:tav>
                                      </p:tavLst>
                                    </p:anim>
                                    <p:animScale>
                                      <p:cBhvr>
                                        <p:cTn id="37" dur="26">
                                          <p:stCondLst>
                                            <p:cond delay="650"/>
                                          </p:stCondLst>
                                        </p:cTn>
                                        <p:tgtEl>
                                          <p:spTgt spid="64524"/>
                                        </p:tgtEl>
                                      </p:cBhvr>
                                      <p:to x="100000" y="60000"/>
                                    </p:animScale>
                                    <p:animScale>
                                      <p:cBhvr>
                                        <p:cTn id="38" dur="166" decel="50000">
                                          <p:stCondLst>
                                            <p:cond delay="676"/>
                                          </p:stCondLst>
                                        </p:cTn>
                                        <p:tgtEl>
                                          <p:spTgt spid="64524"/>
                                        </p:tgtEl>
                                      </p:cBhvr>
                                      <p:to x="100000" y="100000"/>
                                    </p:animScale>
                                    <p:animScale>
                                      <p:cBhvr>
                                        <p:cTn id="39" dur="26">
                                          <p:stCondLst>
                                            <p:cond delay="1312"/>
                                          </p:stCondLst>
                                        </p:cTn>
                                        <p:tgtEl>
                                          <p:spTgt spid="64524"/>
                                        </p:tgtEl>
                                      </p:cBhvr>
                                      <p:to x="100000" y="80000"/>
                                    </p:animScale>
                                    <p:animScale>
                                      <p:cBhvr>
                                        <p:cTn id="40" dur="166" decel="50000">
                                          <p:stCondLst>
                                            <p:cond delay="1338"/>
                                          </p:stCondLst>
                                        </p:cTn>
                                        <p:tgtEl>
                                          <p:spTgt spid="64524"/>
                                        </p:tgtEl>
                                      </p:cBhvr>
                                      <p:to x="100000" y="100000"/>
                                    </p:animScale>
                                    <p:animScale>
                                      <p:cBhvr>
                                        <p:cTn id="41" dur="26">
                                          <p:stCondLst>
                                            <p:cond delay="1642"/>
                                          </p:stCondLst>
                                        </p:cTn>
                                        <p:tgtEl>
                                          <p:spTgt spid="64524"/>
                                        </p:tgtEl>
                                      </p:cBhvr>
                                      <p:to x="100000" y="90000"/>
                                    </p:animScale>
                                    <p:animScale>
                                      <p:cBhvr>
                                        <p:cTn id="42" dur="166" decel="50000">
                                          <p:stCondLst>
                                            <p:cond delay="1668"/>
                                          </p:stCondLst>
                                        </p:cTn>
                                        <p:tgtEl>
                                          <p:spTgt spid="64524"/>
                                        </p:tgtEl>
                                      </p:cBhvr>
                                      <p:to x="100000" y="100000"/>
                                    </p:animScale>
                                    <p:animScale>
                                      <p:cBhvr>
                                        <p:cTn id="43" dur="26">
                                          <p:stCondLst>
                                            <p:cond delay="1808"/>
                                          </p:stCondLst>
                                        </p:cTn>
                                        <p:tgtEl>
                                          <p:spTgt spid="64524"/>
                                        </p:tgtEl>
                                      </p:cBhvr>
                                      <p:to x="100000" y="95000"/>
                                    </p:animScale>
                                    <p:animScale>
                                      <p:cBhvr>
                                        <p:cTn id="44" dur="166" decel="50000">
                                          <p:stCondLst>
                                            <p:cond delay="1834"/>
                                          </p:stCondLst>
                                        </p:cTn>
                                        <p:tgtEl>
                                          <p:spTgt spid="6452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20" grpId="0"/>
      <p:bldP spid="64522" grpId="0" animBg="1"/>
      <p:bldP spid="64523" grpId="0" animBg="1"/>
      <p:bldP spid="64524"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rrowheads="1"/>
          </p:cNvSpPr>
          <p:nvPr>
            <p:ph type="title"/>
          </p:nvPr>
        </p:nvSpPr>
        <p:spPr>
          <a:xfrm>
            <a:off x="457200" y="244475"/>
            <a:ext cx="4826000" cy="842645"/>
          </a:xfrm>
        </p:spPr>
        <p:txBody>
          <a:bodyPr/>
          <a:lstStyle/>
          <a:p>
            <a:pPr eaLnBrk="1" hangingPunct="1">
              <a:defRPr/>
            </a:pPr>
            <a:r>
              <a:rPr lang="en-US" sz="3200" dirty="0" smtClean="0">
                <a:cs typeface="+mj-cs"/>
              </a:rPr>
              <a:t>What</a:t>
            </a:r>
            <a:r>
              <a:rPr lang="ja-JP" altLang="en-US" sz="3200" dirty="0" smtClean="0">
                <a:latin typeface="Arial"/>
                <a:cs typeface="+mj-cs"/>
              </a:rPr>
              <a:t>’</a:t>
            </a:r>
            <a:r>
              <a:rPr lang="en-US" sz="3200" dirty="0" smtClean="0">
                <a:cs typeface="+mj-cs"/>
              </a:rPr>
              <a:t>s the length?</a:t>
            </a:r>
          </a:p>
        </p:txBody>
      </p:sp>
      <p:grpSp>
        <p:nvGrpSpPr>
          <p:cNvPr id="40963" name="Group 9"/>
          <p:cNvGrpSpPr>
            <a:grpSpLocks/>
          </p:cNvGrpSpPr>
          <p:nvPr/>
        </p:nvGrpSpPr>
        <p:grpSpPr bwMode="auto">
          <a:xfrm>
            <a:off x="1219200" y="2209800"/>
            <a:ext cx="3200400" cy="1752600"/>
            <a:chOff x="624" y="1296"/>
            <a:chExt cx="2016" cy="1104"/>
          </a:xfrm>
          <a:solidFill>
            <a:srgbClr val="008000"/>
          </a:solidFill>
        </p:grpSpPr>
        <p:sp>
          <p:nvSpPr>
            <p:cNvPr id="64518" name="Rectangle 6"/>
            <p:cNvSpPr>
              <a:spLocks noChangeArrowheads="1"/>
            </p:cNvSpPr>
            <p:nvPr/>
          </p:nvSpPr>
          <p:spPr bwMode="auto">
            <a:xfrm>
              <a:off x="624" y="1296"/>
              <a:ext cx="2016" cy="1104"/>
            </a:xfrm>
            <a:prstGeom prst="rect">
              <a:avLst/>
            </a:prstGeom>
            <a:grp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64519" name="Text Box 7"/>
            <p:cNvSpPr txBox="1">
              <a:spLocks noChangeArrowheads="1"/>
            </p:cNvSpPr>
            <p:nvPr/>
          </p:nvSpPr>
          <p:spPr bwMode="auto">
            <a:xfrm>
              <a:off x="983" y="1545"/>
              <a:ext cx="1440" cy="853"/>
            </a:xfrm>
            <a:prstGeom prst="rect">
              <a:avLst/>
            </a:prstGeom>
            <a:grp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4000" b="1" dirty="0">
                  <a:solidFill>
                    <a:schemeClr val="bg2"/>
                  </a:solidFill>
                  <a:effectLst>
                    <a:outerShdw blurRad="38100" dist="38100" dir="2700000" algn="tl">
                      <a:srgbClr val="000000"/>
                    </a:outerShdw>
                  </a:effectLst>
                  <a:cs typeface="+mn-cs"/>
                </a:rPr>
                <a:t>A = 1 </a:t>
              </a:r>
              <a:r>
                <a:rPr lang="en-US" sz="4000" b="1" dirty="0" smtClean="0">
                  <a:solidFill>
                    <a:schemeClr val="bg2"/>
                  </a:solidFill>
                  <a:effectLst>
                    <a:outerShdw blurRad="38100" dist="38100" dir="2700000" algn="tl">
                      <a:srgbClr val="000000"/>
                    </a:outerShdw>
                  </a:effectLst>
                  <a:cs typeface="+mn-cs"/>
                </a:rPr>
                <a:t>¼</a:t>
              </a:r>
            </a:p>
            <a:p>
              <a:pPr>
                <a:spcBef>
                  <a:spcPct val="50000"/>
                </a:spcBef>
                <a:defRPr/>
              </a:pPr>
              <a:r>
                <a:rPr lang="en-US" sz="2800" dirty="0" smtClean="0">
                  <a:solidFill>
                    <a:schemeClr val="bg2"/>
                  </a:solidFill>
                  <a:cs typeface="+mn-cs"/>
                </a:rPr>
                <a:t> </a:t>
              </a:r>
              <a:endParaRPr lang="en-US" sz="2800" dirty="0">
                <a:solidFill>
                  <a:schemeClr val="bg2"/>
                </a:solidFill>
                <a:cs typeface="+mn-cs"/>
              </a:endParaRPr>
            </a:p>
          </p:txBody>
        </p:sp>
      </p:grpSp>
      <p:sp>
        <p:nvSpPr>
          <p:cNvPr id="64520" name="Text Box 8"/>
          <p:cNvSpPr txBox="1">
            <a:spLocks noChangeArrowheads="1"/>
          </p:cNvSpPr>
          <p:nvPr/>
        </p:nvSpPr>
        <p:spPr bwMode="auto">
          <a:xfrm>
            <a:off x="304800" y="2773363"/>
            <a:ext cx="9144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3200" dirty="0" smtClean="0">
                <a:effectLst>
                  <a:outerShdw blurRad="38100" dist="38100" dir="2700000" algn="tl">
                    <a:srgbClr val="000000"/>
                  </a:outerShdw>
                </a:effectLst>
                <a:cs typeface="+mn-cs"/>
              </a:rPr>
              <a:t>1/4</a:t>
            </a:r>
            <a:endParaRPr lang="en-US" sz="3200" dirty="0">
              <a:effectLst>
                <a:outerShdw blurRad="38100" dist="38100" dir="2700000" algn="tl">
                  <a:srgbClr val="000000"/>
                </a:outerShdw>
              </a:effectLst>
              <a:cs typeface="+mn-cs"/>
            </a:endParaRPr>
          </a:p>
        </p:txBody>
      </p:sp>
      <p:sp>
        <p:nvSpPr>
          <p:cNvPr id="64522" name="Line 10"/>
          <p:cNvSpPr>
            <a:spLocks noChangeShapeType="1"/>
          </p:cNvSpPr>
          <p:nvPr/>
        </p:nvSpPr>
        <p:spPr bwMode="auto">
          <a:xfrm flipV="1">
            <a:off x="685800" y="22098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64523" name="Line 11"/>
          <p:cNvSpPr>
            <a:spLocks noChangeShapeType="1"/>
          </p:cNvSpPr>
          <p:nvPr/>
        </p:nvSpPr>
        <p:spPr bwMode="auto">
          <a:xfrm>
            <a:off x="685800" y="3276600"/>
            <a:ext cx="0" cy="762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64524" name="Text Box 12"/>
          <p:cNvSpPr txBox="1">
            <a:spLocks noChangeArrowheads="1"/>
          </p:cNvSpPr>
          <p:nvPr/>
        </p:nvSpPr>
        <p:spPr bwMode="auto">
          <a:xfrm>
            <a:off x="5151120" y="2631440"/>
            <a:ext cx="3505200"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800" dirty="0">
                <a:effectLst>
                  <a:outerShdw blurRad="38100" dist="38100" dir="2700000" algn="tl">
                    <a:srgbClr val="000000"/>
                  </a:outerShdw>
                </a:effectLst>
                <a:cs typeface="+mn-cs"/>
              </a:rPr>
              <a:t>Missing Factor Model</a:t>
            </a:r>
          </a:p>
          <a:p>
            <a:pPr>
              <a:spcBef>
                <a:spcPct val="50000"/>
              </a:spcBef>
              <a:defRPr/>
            </a:pPr>
            <a:r>
              <a:rPr lang="en-US" sz="2800" dirty="0" smtClean="0">
                <a:effectLst>
                  <a:outerShdw blurRad="38100" dist="38100" dir="2700000" algn="tl">
                    <a:srgbClr val="000000"/>
                  </a:outerShdw>
                </a:effectLst>
              </a:rPr>
              <a:t>¼ </a:t>
            </a:r>
            <a:r>
              <a:rPr lang="en-US" sz="2800" dirty="0" smtClean="0">
                <a:effectLst>
                  <a:outerShdw blurRad="38100" dist="38100" dir="2700000" algn="tl">
                    <a:srgbClr val="000000"/>
                  </a:outerShdw>
                </a:effectLst>
                <a:cs typeface="+mn-cs"/>
              </a:rPr>
              <a:t> </a:t>
            </a:r>
            <a:r>
              <a:rPr lang="en-US" sz="2800" dirty="0">
                <a:effectLst>
                  <a:outerShdw blurRad="38100" dist="38100" dir="2700000" algn="tl">
                    <a:srgbClr val="000000"/>
                  </a:outerShdw>
                </a:effectLst>
                <a:cs typeface="+mn-cs"/>
              </a:rPr>
              <a:t>x ___ = 1 </a:t>
            </a:r>
            <a:r>
              <a:rPr lang="en-US" sz="2800" dirty="0" smtClean="0">
                <a:effectLst>
                  <a:outerShdw blurRad="38100" dist="38100" dir="2700000" algn="tl">
                    <a:srgbClr val="000000"/>
                  </a:outerShdw>
                </a:effectLst>
              </a:rPr>
              <a:t>¼ </a:t>
            </a:r>
            <a:endParaRPr lang="en-US" sz="2800" dirty="0">
              <a:effectLst>
                <a:outerShdw blurRad="38100" dist="38100" dir="2700000" algn="tl">
                  <a:srgbClr val="000000"/>
                </a:outerShdw>
              </a:effectLst>
              <a:cs typeface="+mn-cs"/>
            </a:endParaRPr>
          </a:p>
          <a:p>
            <a:pPr>
              <a:spcBef>
                <a:spcPct val="50000"/>
              </a:spcBef>
              <a:defRPr/>
            </a:pPr>
            <a:endParaRPr lang="en-US" sz="2800" dirty="0">
              <a:effectLst>
                <a:outerShdw blurRad="38100" dist="38100" dir="2700000" algn="tl">
                  <a:srgbClr val="000000"/>
                </a:outerShdw>
              </a:effectLst>
              <a:cs typeface="+mn-cs"/>
            </a:endParaRPr>
          </a:p>
        </p:txBody>
      </p:sp>
      <p:sp>
        <p:nvSpPr>
          <p:cNvPr id="4" name="TextBox 3"/>
          <p:cNvSpPr txBox="1"/>
          <p:nvPr/>
        </p:nvSpPr>
        <p:spPr>
          <a:xfrm>
            <a:off x="304800" y="961740"/>
            <a:ext cx="7931331" cy="954107"/>
          </a:xfrm>
          <a:prstGeom prst="rect">
            <a:avLst/>
          </a:prstGeom>
          <a:noFill/>
        </p:spPr>
        <p:txBody>
          <a:bodyPr wrap="square" rtlCol="0">
            <a:spAutoFit/>
          </a:bodyPr>
          <a:lstStyle/>
          <a:p>
            <a:r>
              <a:rPr lang="en-US" sz="2800" dirty="0" smtClean="0"/>
              <a:t>Mr. Brown’s yard has an area of 1 ¼ square acres. Its width is ¼ acre. What is it’s length?</a:t>
            </a:r>
            <a:endParaRPr lang="en-US" sz="2800" dirty="0"/>
          </a:p>
        </p:txBody>
      </p:sp>
      <p:pic>
        <p:nvPicPr>
          <p:cNvPr id="3" name="Picture 2"/>
          <p:cNvPicPr>
            <a:picLocks noChangeAspect="1"/>
          </p:cNvPicPr>
          <p:nvPr/>
        </p:nvPicPr>
        <p:blipFill>
          <a:blip r:embed="rId2"/>
          <a:stretch>
            <a:fillRect/>
          </a:stretch>
        </p:blipFill>
        <p:spPr>
          <a:xfrm>
            <a:off x="2492971" y="4296618"/>
            <a:ext cx="4519567" cy="2467921"/>
          </a:xfrm>
          <a:prstGeom prst="rect">
            <a:avLst/>
          </a:prstGeom>
        </p:spPr>
      </p:pic>
    </p:spTree>
    <p:extLst>
      <p:ext uri="{BB962C8B-B14F-4D97-AF65-F5344CB8AC3E}">
        <p14:creationId xmlns:p14="http://schemas.microsoft.com/office/powerpoint/2010/main" val="4213503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additive="base">
                                        <p:cTn id="7" dur="500" fill="hold"/>
                                        <p:tgtEl>
                                          <p:spTgt spid="64514"/>
                                        </p:tgtEl>
                                        <p:attrNameLst>
                                          <p:attrName>ppt_x</p:attrName>
                                        </p:attrNameLst>
                                      </p:cBhvr>
                                      <p:tavLst>
                                        <p:tav tm="0">
                                          <p:val>
                                            <p:strVal val="#ppt_x"/>
                                          </p:val>
                                        </p:tav>
                                        <p:tav tm="100000">
                                          <p:val>
                                            <p:strVal val="#ppt_x"/>
                                          </p:val>
                                        </p:tav>
                                      </p:tavLst>
                                    </p:anim>
                                    <p:anim calcmode="lin" valueType="num">
                                      <p:cBhvr additive="base">
                                        <p:cTn id="8" dur="500" fill="hold"/>
                                        <p:tgtEl>
                                          <p:spTgt spid="645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4522"/>
                                        </p:tgtEl>
                                        <p:attrNameLst>
                                          <p:attrName>style.visibility</p:attrName>
                                        </p:attrNameLst>
                                      </p:cBhvr>
                                      <p:to>
                                        <p:strVal val="visible"/>
                                      </p:to>
                                    </p:set>
                                    <p:anim calcmode="lin" valueType="num">
                                      <p:cBhvr additive="base">
                                        <p:cTn id="19" dur="500" fill="hold"/>
                                        <p:tgtEl>
                                          <p:spTgt spid="64522"/>
                                        </p:tgtEl>
                                        <p:attrNameLst>
                                          <p:attrName>ppt_x</p:attrName>
                                        </p:attrNameLst>
                                      </p:cBhvr>
                                      <p:tavLst>
                                        <p:tav tm="0">
                                          <p:val>
                                            <p:strVal val="0-#ppt_w/2"/>
                                          </p:val>
                                        </p:tav>
                                        <p:tav tm="100000">
                                          <p:val>
                                            <p:strVal val="#ppt_x"/>
                                          </p:val>
                                        </p:tav>
                                      </p:tavLst>
                                    </p:anim>
                                    <p:anim calcmode="lin" valueType="num">
                                      <p:cBhvr additive="base">
                                        <p:cTn id="20" dur="500" fill="hold"/>
                                        <p:tgtEl>
                                          <p:spTgt spid="64522"/>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64520"/>
                                        </p:tgtEl>
                                        <p:attrNameLst>
                                          <p:attrName>style.visibility</p:attrName>
                                        </p:attrNameLst>
                                      </p:cBhvr>
                                      <p:to>
                                        <p:strVal val="visible"/>
                                      </p:to>
                                    </p:set>
                                    <p:anim calcmode="lin" valueType="num">
                                      <p:cBhvr additive="base">
                                        <p:cTn id="23" dur="500" fill="hold"/>
                                        <p:tgtEl>
                                          <p:spTgt spid="64520"/>
                                        </p:tgtEl>
                                        <p:attrNameLst>
                                          <p:attrName>ppt_x</p:attrName>
                                        </p:attrNameLst>
                                      </p:cBhvr>
                                      <p:tavLst>
                                        <p:tav tm="0">
                                          <p:val>
                                            <p:strVal val="0-#ppt_w/2"/>
                                          </p:val>
                                        </p:tav>
                                        <p:tav tm="100000">
                                          <p:val>
                                            <p:strVal val="#ppt_x"/>
                                          </p:val>
                                        </p:tav>
                                      </p:tavLst>
                                    </p:anim>
                                    <p:anim calcmode="lin" valueType="num">
                                      <p:cBhvr additive="base">
                                        <p:cTn id="24" dur="500" fill="hold"/>
                                        <p:tgtEl>
                                          <p:spTgt spid="64520"/>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64523"/>
                                        </p:tgtEl>
                                        <p:attrNameLst>
                                          <p:attrName>style.visibility</p:attrName>
                                        </p:attrNameLst>
                                      </p:cBhvr>
                                      <p:to>
                                        <p:strVal val="visible"/>
                                      </p:to>
                                    </p:set>
                                    <p:anim calcmode="lin" valueType="num">
                                      <p:cBhvr additive="base">
                                        <p:cTn id="27" dur="500" fill="hold"/>
                                        <p:tgtEl>
                                          <p:spTgt spid="64523"/>
                                        </p:tgtEl>
                                        <p:attrNameLst>
                                          <p:attrName>ppt_x</p:attrName>
                                        </p:attrNameLst>
                                      </p:cBhvr>
                                      <p:tavLst>
                                        <p:tav tm="0">
                                          <p:val>
                                            <p:strVal val="0-#ppt_w/2"/>
                                          </p:val>
                                        </p:tav>
                                        <p:tav tm="100000">
                                          <p:val>
                                            <p:strVal val="#ppt_x"/>
                                          </p:val>
                                        </p:tav>
                                      </p:tavLst>
                                    </p:anim>
                                    <p:anim calcmode="lin" valueType="num">
                                      <p:cBhvr additive="base">
                                        <p:cTn id="28" dur="500" fill="hold"/>
                                        <p:tgtEl>
                                          <p:spTgt spid="64523"/>
                                        </p:tgtEl>
                                        <p:attrNameLst>
                                          <p:attrName>ppt_y</p:attrName>
                                        </p:attrNameLst>
                                      </p:cBhvr>
                                      <p:tavLst>
                                        <p:tav tm="0">
                                          <p:val>
                                            <p:strVal val="#ppt_y"/>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0963"/>
                                        </p:tgtEl>
                                        <p:attrNameLst>
                                          <p:attrName>style.visibility</p:attrName>
                                        </p:attrNameLst>
                                      </p:cBhvr>
                                      <p:to>
                                        <p:strVal val="visible"/>
                                      </p:to>
                                    </p:set>
                                    <p:anim calcmode="lin" valueType="num">
                                      <p:cBhvr additive="base">
                                        <p:cTn id="31" dur="500" fill="hold"/>
                                        <p:tgtEl>
                                          <p:spTgt spid="40963"/>
                                        </p:tgtEl>
                                        <p:attrNameLst>
                                          <p:attrName>ppt_x</p:attrName>
                                        </p:attrNameLst>
                                      </p:cBhvr>
                                      <p:tavLst>
                                        <p:tav tm="0">
                                          <p:val>
                                            <p:strVal val="#ppt_x"/>
                                          </p:val>
                                        </p:tav>
                                        <p:tav tm="100000">
                                          <p:val>
                                            <p:strVal val="#ppt_x"/>
                                          </p:val>
                                        </p:tav>
                                      </p:tavLst>
                                    </p:anim>
                                    <p:anim calcmode="lin" valueType="num">
                                      <p:cBhvr additive="base">
                                        <p:cTn id="32" dur="500" fill="hold"/>
                                        <p:tgtEl>
                                          <p:spTgt spid="4096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6" presetClass="entr" presetSubtype="0" fill="hold" grpId="0" nodeType="clickEffect">
                                  <p:stCondLst>
                                    <p:cond delay="0"/>
                                  </p:stCondLst>
                                  <p:childTnLst>
                                    <p:set>
                                      <p:cBhvr>
                                        <p:cTn id="36" dur="1" fill="hold">
                                          <p:stCondLst>
                                            <p:cond delay="0"/>
                                          </p:stCondLst>
                                        </p:cTn>
                                        <p:tgtEl>
                                          <p:spTgt spid="64524"/>
                                        </p:tgtEl>
                                        <p:attrNameLst>
                                          <p:attrName>style.visibility</p:attrName>
                                        </p:attrNameLst>
                                      </p:cBhvr>
                                      <p:to>
                                        <p:strVal val="visible"/>
                                      </p:to>
                                    </p:set>
                                    <p:animEffect transition="in" filter="wipe(down)">
                                      <p:cBhvr>
                                        <p:cTn id="37" dur="580">
                                          <p:stCondLst>
                                            <p:cond delay="0"/>
                                          </p:stCondLst>
                                        </p:cTn>
                                        <p:tgtEl>
                                          <p:spTgt spid="64524"/>
                                        </p:tgtEl>
                                      </p:cBhvr>
                                    </p:animEffect>
                                    <p:anim calcmode="lin" valueType="num">
                                      <p:cBhvr>
                                        <p:cTn id="38" dur="1822" tmFilter="0,0; 0.14,0.36; 0.43,0.73; 0.71,0.91; 1.0,1.0">
                                          <p:stCondLst>
                                            <p:cond delay="0"/>
                                          </p:stCondLst>
                                        </p:cTn>
                                        <p:tgtEl>
                                          <p:spTgt spid="64524"/>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64524"/>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64524"/>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64524"/>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64524"/>
                                        </p:tgtEl>
                                        <p:attrNameLst>
                                          <p:attrName>ppt_y</p:attrName>
                                        </p:attrNameLst>
                                      </p:cBhvr>
                                      <p:tavLst>
                                        <p:tav tm="0" fmla="#ppt_y-sin(pi*$)/81">
                                          <p:val>
                                            <p:fltVal val="0"/>
                                          </p:val>
                                        </p:tav>
                                        <p:tav tm="100000">
                                          <p:val>
                                            <p:fltVal val="1"/>
                                          </p:val>
                                        </p:tav>
                                      </p:tavLst>
                                    </p:anim>
                                    <p:animScale>
                                      <p:cBhvr>
                                        <p:cTn id="43" dur="26">
                                          <p:stCondLst>
                                            <p:cond delay="650"/>
                                          </p:stCondLst>
                                        </p:cTn>
                                        <p:tgtEl>
                                          <p:spTgt spid="64524"/>
                                        </p:tgtEl>
                                      </p:cBhvr>
                                      <p:to x="100000" y="60000"/>
                                    </p:animScale>
                                    <p:animScale>
                                      <p:cBhvr>
                                        <p:cTn id="44" dur="166" decel="50000">
                                          <p:stCondLst>
                                            <p:cond delay="676"/>
                                          </p:stCondLst>
                                        </p:cTn>
                                        <p:tgtEl>
                                          <p:spTgt spid="64524"/>
                                        </p:tgtEl>
                                      </p:cBhvr>
                                      <p:to x="100000" y="100000"/>
                                    </p:animScale>
                                    <p:animScale>
                                      <p:cBhvr>
                                        <p:cTn id="45" dur="26">
                                          <p:stCondLst>
                                            <p:cond delay="1312"/>
                                          </p:stCondLst>
                                        </p:cTn>
                                        <p:tgtEl>
                                          <p:spTgt spid="64524"/>
                                        </p:tgtEl>
                                      </p:cBhvr>
                                      <p:to x="100000" y="80000"/>
                                    </p:animScale>
                                    <p:animScale>
                                      <p:cBhvr>
                                        <p:cTn id="46" dur="166" decel="50000">
                                          <p:stCondLst>
                                            <p:cond delay="1338"/>
                                          </p:stCondLst>
                                        </p:cTn>
                                        <p:tgtEl>
                                          <p:spTgt spid="64524"/>
                                        </p:tgtEl>
                                      </p:cBhvr>
                                      <p:to x="100000" y="100000"/>
                                    </p:animScale>
                                    <p:animScale>
                                      <p:cBhvr>
                                        <p:cTn id="47" dur="26">
                                          <p:stCondLst>
                                            <p:cond delay="1642"/>
                                          </p:stCondLst>
                                        </p:cTn>
                                        <p:tgtEl>
                                          <p:spTgt spid="64524"/>
                                        </p:tgtEl>
                                      </p:cBhvr>
                                      <p:to x="100000" y="90000"/>
                                    </p:animScale>
                                    <p:animScale>
                                      <p:cBhvr>
                                        <p:cTn id="48" dur="166" decel="50000">
                                          <p:stCondLst>
                                            <p:cond delay="1668"/>
                                          </p:stCondLst>
                                        </p:cTn>
                                        <p:tgtEl>
                                          <p:spTgt spid="64524"/>
                                        </p:tgtEl>
                                      </p:cBhvr>
                                      <p:to x="100000" y="100000"/>
                                    </p:animScale>
                                    <p:animScale>
                                      <p:cBhvr>
                                        <p:cTn id="49" dur="26">
                                          <p:stCondLst>
                                            <p:cond delay="1808"/>
                                          </p:stCondLst>
                                        </p:cTn>
                                        <p:tgtEl>
                                          <p:spTgt spid="64524"/>
                                        </p:tgtEl>
                                      </p:cBhvr>
                                      <p:to x="100000" y="95000"/>
                                    </p:animScale>
                                    <p:animScale>
                                      <p:cBhvr>
                                        <p:cTn id="50" dur="166" decel="50000">
                                          <p:stCondLst>
                                            <p:cond delay="1834"/>
                                          </p:stCondLst>
                                        </p:cTn>
                                        <p:tgtEl>
                                          <p:spTgt spid="6452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P spid="64520" grpId="0"/>
      <p:bldP spid="64522" grpId="0" animBg="1"/>
      <p:bldP spid="64523" grpId="0" animBg="1"/>
      <p:bldP spid="64524" grpId="0"/>
      <p:bldP spid="4"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1847</TotalTime>
  <Words>830</Words>
  <Application>Microsoft Office PowerPoint</Application>
  <PresentationFormat>On-screen Show (4:3)</PresentationFormat>
  <Paragraphs>73</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Angles</vt:lpstr>
      <vt:lpstr>Equation</vt:lpstr>
      <vt:lpstr>PowerPoint Presentation</vt:lpstr>
      <vt:lpstr>5.NF.4 Standards</vt:lpstr>
      <vt:lpstr>PowerPoint Presentation</vt:lpstr>
      <vt:lpstr>Ms. Chandra shared 12 markers among her four students:  </vt:lpstr>
      <vt:lpstr>Todd found ⅝ of a Pie left over in the refrigerator. He wants to eat ½ of the remaining pie . </vt:lpstr>
      <vt:lpstr>Mrs. Smith baked 3 dozen cookies. Two-thirds of them were chocolate chip. </vt:lpstr>
      <vt:lpstr>Mixed Numbers</vt:lpstr>
      <vt:lpstr>What’s the length?</vt:lpstr>
      <vt:lpstr>What’s the length?</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Rak</dc:creator>
  <cp:lastModifiedBy>Cartier, Dana</cp:lastModifiedBy>
  <cp:revision>45</cp:revision>
  <dcterms:created xsi:type="dcterms:W3CDTF">2014-06-29T21:49:50Z</dcterms:created>
  <dcterms:modified xsi:type="dcterms:W3CDTF">2014-11-14T14:12:36Z</dcterms:modified>
</cp:coreProperties>
</file>