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7" r:id="rId4"/>
    <p:sldId id="259" r:id="rId5"/>
    <p:sldId id="260" r:id="rId6"/>
    <p:sldId id="261" r:id="rId7"/>
    <p:sldId id="262" r:id="rId8"/>
    <p:sldId id="265" r:id="rId9"/>
    <p:sldId id="269" r:id="rId10"/>
    <p:sldId id="263" r:id="rId11"/>
    <p:sldId id="264"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7" autoAdjust="0"/>
  </p:normalViewPr>
  <p:slideViewPr>
    <p:cSldViewPr>
      <p:cViewPr varScale="1">
        <p:scale>
          <a:sx n="58" d="100"/>
          <a:sy n="58" d="100"/>
        </p:scale>
        <p:origin x="-17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57958-7EF5-41B7-BA9F-71FEF3898735}"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06AEF-B689-4E92-95D8-832D0114479E}" type="slidenum">
              <a:rPr lang="en-US" smtClean="0"/>
              <a:t>‹#›</a:t>
            </a:fld>
            <a:endParaRPr lang="en-US"/>
          </a:p>
        </p:txBody>
      </p:sp>
    </p:spTree>
    <p:extLst>
      <p:ext uri="{BB962C8B-B14F-4D97-AF65-F5344CB8AC3E}">
        <p14:creationId xmlns:p14="http://schemas.microsoft.com/office/powerpoint/2010/main" val="55360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1</a:t>
            </a:fld>
            <a:endParaRPr lang="en-US"/>
          </a:p>
        </p:txBody>
      </p:sp>
    </p:spTree>
    <p:extLst>
      <p:ext uri="{BB962C8B-B14F-4D97-AF65-F5344CB8AC3E}">
        <p14:creationId xmlns:p14="http://schemas.microsoft.com/office/powerpoint/2010/main" val="206057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10</a:t>
            </a:fld>
            <a:endParaRPr lang="en-US"/>
          </a:p>
        </p:txBody>
      </p:sp>
    </p:spTree>
    <p:extLst>
      <p:ext uri="{BB962C8B-B14F-4D97-AF65-F5344CB8AC3E}">
        <p14:creationId xmlns:p14="http://schemas.microsoft.com/office/powerpoint/2010/main" val="45290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11</a:t>
            </a:fld>
            <a:endParaRPr lang="en-US"/>
          </a:p>
        </p:txBody>
      </p:sp>
    </p:spTree>
    <p:extLst>
      <p:ext uri="{BB962C8B-B14F-4D97-AF65-F5344CB8AC3E}">
        <p14:creationId xmlns:p14="http://schemas.microsoft.com/office/powerpoint/2010/main" val="339999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12</a:t>
            </a:fld>
            <a:endParaRPr lang="en-US"/>
          </a:p>
        </p:txBody>
      </p:sp>
    </p:spTree>
    <p:extLst>
      <p:ext uri="{BB962C8B-B14F-4D97-AF65-F5344CB8AC3E}">
        <p14:creationId xmlns:p14="http://schemas.microsoft.com/office/powerpoint/2010/main" val="226746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a:t>
            </a:r>
            <a:r>
              <a:rPr lang="en-US" sz="1200" kern="1200" smtClean="0">
                <a:solidFill>
                  <a:schemeClr val="tx1"/>
                </a:solidFill>
                <a:effectLst/>
                <a:latin typeface="+mn-lt"/>
                <a:ea typeface="+mn-ea"/>
                <a:cs typeface="+mn-cs"/>
              </a:rPr>
              <a:t>It is up to the teacher to facilitate this in the discussion thus providing students the opportunity to see the relationship in comparisons. </a:t>
            </a:r>
            <a:endParaRPr lang="en-US"/>
          </a:p>
        </p:txBody>
      </p:sp>
      <p:sp>
        <p:nvSpPr>
          <p:cNvPr id="4" name="Slide Number Placeholder 3"/>
          <p:cNvSpPr>
            <a:spLocks noGrp="1"/>
          </p:cNvSpPr>
          <p:nvPr>
            <p:ph type="sldNum" sz="quarter" idx="10"/>
          </p:nvPr>
        </p:nvSpPr>
        <p:spPr/>
        <p:txBody>
          <a:bodyPr/>
          <a:lstStyle/>
          <a:p>
            <a:fld id="{00506AEF-B689-4E92-95D8-832D0114479E}" type="slidenum">
              <a:rPr lang="en-US" smtClean="0"/>
              <a:t>13</a:t>
            </a:fld>
            <a:endParaRPr lang="en-US"/>
          </a:p>
        </p:txBody>
      </p:sp>
    </p:spTree>
    <p:extLst>
      <p:ext uri="{BB962C8B-B14F-4D97-AF65-F5344CB8AC3E}">
        <p14:creationId xmlns:p14="http://schemas.microsoft.com/office/powerpoint/2010/main" val="14149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2</a:t>
            </a:fld>
            <a:endParaRPr lang="en-US"/>
          </a:p>
        </p:txBody>
      </p:sp>
    </p:spTree>
    <p:extLst>
      <p:ext uri="{BB962C8B-B14F-4D97-AF65-F5344CB8AC3E}">
        <p14:creationId xmlns:p14="http://schemas.microsoft.com/office/powerpoint/2010/main" val="334609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r>
              <a:rPr lang="en-US" dirty="0" smtClean="0"/>
              <a:t> </a:t>
            </a:r>
            <a:r>
              <a:rPr lang="en-US" dirty="0" smtClean="0"/>
              <a:t>Does the size </a:t>
            </a:r>
            <a:r>
              <a:rPr lang="en-US" smtClean="0"/>
              <a:t>of the shapes </a:t>
            </a:r>
            <a:r>
              <a:rPr lang="en-US" dirty="0" smtClean="0"/>
              <a:t>make</a:t>
            </a:r>
            <a:r>
              <a:rPr lang="en-US" baseline="0" dirty="0" smtClean="0"/>
              <a:t> this more difficult?</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3</a:t>
            </a:fld>
            <a:endParaRPr lang="en-US"/>
          </a:p>
        </p:txBody>
      </p:sp>
    </p:spTree>
    <p:extLst>
      <p:ext uri="{BB962C8B-B14F-4D97-AF65-F5344CB8AC3E}">
        <p14:creationId xmlns:p14="http://schemas.microsoft.com/office/powerpoint/2010/main" val="373042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4</a:t>
            </a:fld>
            <a:endParaRPr lang="en-US"/>
          </a:p>
        </p:txBody>
      </p:sp>
    </p:spTree>
    <p:extLst>
      <p:ext uri="{BB962C8B-B14F-4D97-AF65-F5344CB8AC3E}">
        <p14:creationId xmlns:p14="http://schemas.microsoft.com/office/powerpoint/2010/main" val="16024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5</a:t>
            </a:fld>
            <a:endParaRPr lang="en-US"/>
          </a:p>
        </p:txBody>
      </p:sp>
    </p:spTree>
    <p:extLst>
      <p:ext uri="{BB962C8B-B14F-4D97-AF65-F5344CB8AC3E}">
        <p14:creationId xmlns:p14="http://schemas.microsoft.com/office/powerpoint/2010/main" val="83274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Hands</a:t>
            </a:r>
            <a:r>
              <a:rPr lang="en-US" baseline="0" dirty="0" smtClean="0"/>
              <a:t> or colored pencils?</a:t>
            </a:r>
          </a:p>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6</a:t>
            </a:fld>
            <a:endParaRPr lang="en-US"/>
          </a:p>
        </p:txBody>
      </p:sp>
    </p:spTree>
    <p:extLst>
      <p:ext uri="{BB962C8B-B14F-4D97-AF65-F5344CB8AC3E}">
        <p14:creationId xmlns:p14="http://schemas.microsoft.com/office/powerpoint/2010/main" val="425854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7</a:t>
            </a:fld>
            <a:endParaRPr lang="en-US"/>
          </a:p>
        </p:txBody>
      </p:sp>
    </p:spTree>
    <p:extLst>
      <p:ext uri="{BB962C8B-B14F-4D97-AF65-F5344CB8AC3E}">
        <p14:creationId xmlns:p14="http://schemas.microsoft.com/office/powerpoint/2010/main" val="213902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8</a:t>
            </a:fld>
            <a:endParaRPr lang="en-US"/>
          </a:p>
        </p:txBody>
      </p:sp>
    </p:spTree>
    <p:extLst>
      <p:ext uri="{BB962C8B-B14F-4D97-AF65-F5344CB8AC3E}">
        <p14:creationId xmlns:p14="http://schemas.microsoft.com/office/powerpoint/2010/main" val="104790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one student provides an answer it is important for the teacher to continue the discussion on this problem by prompting students to see what other ways they can answer it.  For example:  if a slide says compare the numbers 2 and 3.  One student may say the 2 is less than 3 and provide a strategy to prove it.  Another student may same the same thing but use a different strategy.  But also what we want to hear is a student say 3 is greater than 2 and provide proof based on a strategy.  It is up to the teacher to facilitate this in the discussion thus providing students the opportunity to see the relationship in comparisons. </a:t>
            </a:r>
            <a:endParaRPr lang="en-US" dirty="0"/>
          </a:p>
        </p:txBody>
      </p:sp>
      <p:sp>
        <p:nvSpPr>
          <p:cNvPr id="4" name="Slide Number Placeholder 3"/>
          <p:cNvSpPr>
            <a:spLocks noGrp="1"/>
          </p:cNvSpPr>
          <p:nvPr>
            <p:ph type="sldNum" sz="quarter" idx="10"/>
          </p:nvPr>
        </p:nvSpPr>
        <p:spPr/>
        <p:txBody>
          <a:bodyPr/>
          <a:lstStyle/>
          <a:p>
            <a:fld id="{00506AEF-B689-4E92-95D8-832D0114479E}" type="slidenum">
              <a:rPr lang="en-US" smtClean="0"/>
              <a:t>9</a:t>
            </a:fld>
            <a:endParaRPr lang="en-US"/>
          </a:p>
        </p:txBody>
      </p:sp>
    </p:spTree>
    <p:extLst>
      <p:ext uri="{BB962C8B-B14F-4D97-AF65-F5344CB8AC3E}">
        <p14:creationId xmlns:p14="http://schemas.microsoft.com/office/powerpoint/2010/main" val="240572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E48ABDF-7133-4078-9AD5-98C7AF6AB986}" type="datetimeFigureOut">
              <a:rPr lang="en-US" smtClean="0"/>
              <a:t>9/19/2014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C4E1A7-70DB-4325-88A7-6FD23FEBD1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8ABDF-7133-4078-9AD5-98C7AF6AB986}"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8ABDF-7133-4078-9AD5-98C7AF6AB986}"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48ABDF-7133-4078-9AD5-98C7AF6AB986}"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48ABDF-7133-4078-9AD5-98C7AF6AB986}"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4E1A7-70DB-4325-88A7-6FD23FEBD1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8ABDF-7133-4078-9AD5-98C7AF6AB986}"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48ABDF-7133-4078-9AD5-98C7AF6AB986}"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48ABDF-7133-4078-9AD5-98C7AF6AB986}"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8ABDF-7133-4078-9AD5-98C7AF6AB986}"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48ABDF-7133-4078-9AD5-98C7AF6AB986}"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4E1A7-70DB-4325-88A7-6FD23FEBD1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48ABDF-7133-4078-9AD5-98C7AF6AB986}"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C4E1A7-70DB-4325-88A7-6FD23FEBD19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48ABDF-7133-4078-9AD5-98C7AF6AB986}" type="datetimeFigureOut">
              <a:rPr lang="en-US" smtClean="0"/>
              <a:t>9/19/2014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C4E1A7-70DB-4325-88A7-6FD23FEBD19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K.CC.6</a:t>
            </a:r>
            <a:endParaRPr lang="en-US" dirty="0"/>
          </a:p>
        </p:txBody>
      </p:sp>
      <p:sp>
        <p:nvSpPr>
          <p:cNvPr id="3" name="Subtitle 2"/>
          <p:cNvSpPr>
            <a:spLocks noGrp="1"/>
          </p:cNvSpPr>
          <p:nvPr>
            <p:ph type="subTitle" idx="1"/>
          </p:nvPr>
        </p:nvSpPr>
        <p:spPr/>
        <p:txBody>
          <a:bodyPr/>
          <a:lstStyle/>
          <a:p>
            <a:r>
              <a:rPr lang="en-US" dirty="0" smtClean="0"/>
              <a:t>Comparing Numbers</a:t>
            </a:r>
            <a:endParaRPr lang="en-US" dirty="0"/>
          </a:p>
        </p:txBody>
      </p:sp>
    </p:spTree>
    <p:extLst>
      <p:ext uri="{BB962C8B-B14F-4D97-AF65-F5344CB8AC3E}">
        <p14:creationId xmlns:p14="http://schemas.microsoft.com/office/powerpoint/2010/main" val="1521354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objects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849788"/>
            <a:ext cx="4038600" cy="2576061"/>
          </a:xfrm>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5190" t="22406" r="6415" b="16272"/>
          <a:stretch/>
        </p:blipFill>
        <p:spPr>
          <a:xfrm>
            <a:off x="4561142" y="2895600"/>
            <a:ext cx="4548222" cy="1835727"/>
          </a:xfrm>
        </p:spPr>
      </p:pic>
    </p:spTree>
    <p:extLst>
      <p:ext uri="{BB962C8B-B14F-4D97-AF65-F5344CB8AC3E}">
        <p14:creationId xmlns:p14="http://schemas.microsoft.com/office/powerpoint/2010/main" val="406751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objects</a:t>
            </a:r>
            <a:endParaRPr lang="en-US"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pPr marL="0" indent="0">
              <a:buNone/>
            </a:pPr>
            <a:endParaRPr lang="en-US" dirty="0"/>
          </a:p>
        </p:txBody>
      </p:sp>
      <p:sp>
        <p:nvSpPr>
          <p:cNvPr id="5" name="Oval 4"/>
          <p:cNvSpPr/>
          <p:nvPr/>
        </p:nvSpPr>
        <p:spPr>
          <a:xfrm>
            <a:off x="762000" y="25146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35052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58982" y="48768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0364" y="2202873"/>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19812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9000" y="46482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75164" y="54102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9400" y="29718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98619" y="4038600"/>
            <a:ext cx="6096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67746" y="2514600"/>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03818" y="2514600"/>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7746" y="3806537"/>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467600" y="2514600"/>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03818" y="3806537"/>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67600" y="3806537"/>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67746" y="4914900"/>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67600" y="4935682"/>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03818" y="4932218"/>
            <a:ext cx="609600" cy="533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5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people</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93838"/>
            <a:ext cx="4038600" cy="2687961"/>
          </a:xfr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791619"/>
            <a:ext cx="4038600" cy="2692400"/>
          </a:xfrm>
        </p:spPr>
      </p:pic>
    </p:spTree>
    <p:extLst>
      <p:ext uri="{BB962C8B-B14F-4D97-AF65-F5344CB8AC3E}">
        <p14:creationId xmlns:p14="http://schemas.microsoft.com/office/powerpoint/2010/main" val="181096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objects</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286000"/>
            <a:ext cx="3980090" cy="3962400"/>
          </a:xfrm>
        </p:spPr>
      </p:pic>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37945" y="2666999"/>
            <a:ext cx="4105455" cy="2697447"/>
          </a:xfrm>
        </p:spPr>
      </p:pic>
    </p:spTree>
    <p:extLst>
      <p:ext uri="{BB962C8B-B14F-4D97-AF65-F5344CB8AC3E}">
        <p14:creationId xmlns:p14="http://schemas.microsoft.com/office/powerpoint/2010/main" val="85715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Which is greater?</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4800" dirty="0" smtClean="0"/>
              <a:t>6</a:t>
            </a:r>
            <a:endParaRPr lang="en-US" sz="4800" dirty="0"/>
          </a:p>
        </p:txBody>
      </p:sp>
      <p:sp>
        <p:nvSpPr>
          <p:cNvPr id="4" name="Content Placeholder 3"/>
          <p:cNvSpPr>
            <a:spLocks noGrp="1"/>
          </p:cNvSpPr>
          <p:nvPr>
            <p:ph sz="half" idx="2"/>
          </p:nvPr>
        </p:nvSpPr>
        <p:spPr/>
        <p:txBody>
          <a:bodyPr>
            <a:normAutofit/>
          </a:bodyPr>
          <a:lstStyle/>
          <a:p>
            <a:pPr marL="0" indent="0" algn="ctr">
              <a:buNone/>
            </a:pPr>
            <a:r>
              <a:rPr lang="en-US" sz="4800" dirty="0" smtClean="0"/>
              <a:t>5</a:t>
            </a:r>
            <a:endParaRPr lang="en-US" sz="4800" dirty="0"/>
          </a:p>
        </p:txBody>
      </p:sp>
      <p:sp>
        <p:nvSpPr>
          <p:cNvPr id="12" name="Oval 11"/>
          <p:cNvSpPr/>
          <p:nvPr/>
        </p:nvSpPr>
        <p:spPr>
          <a:xfrm>
            <a:off x="1676400" y="4114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1800" y="41148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76400" y="257694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76400" y="3332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71800" y="333201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71800" y="257694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3789218"/>
            <a:ext cx="457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39000" y="4551218"/>
            <a:ext cx="457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91200" y="4551218"/>
            <a:ext cx="457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9000" y="2971800"/>
            <a:ext cx="457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91200" y="2971800"/>
            <a:ext cx="457200" cy="457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69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greater?</a:t>
            </a:r>
            <a:endParaRPr lang="en-US" dirty="0"/>
          </a:p>
        </p:txBody>
      </p:sp>
      <p:sp>
        <p:nvSpPr>
          <p:cNvPr id="4" name="Content Placeholder 3"/>
          <p:cNvSpPr>
            <a:spLocks noGrp="1"/>
          </p:cNvSpPr>
          <p:nvPr>
            <p:ph sz="half" idx="1"/>
          </p:nvPr>
        </p:nvSpPr>
        <p:spPr/>
        <p:txBody>
          <a:bodyPr/>
          <a:lstStyle/>
          <a:p>
            <a:pPr marL="0" indent="0" algn="ctr">
              <a:buNone/>
            </a:pPr>
            <a:r>
              <a:rPr lang="en-US" dirty="0"/>
              <a:t>8</a:t>
            </a:r>
          </a:p>
        </p:txBody>
      </p:sp>
      <p:sp>
        <p:nvSpPr>
          <p:cNvPr id="5" name="Content Placeholder 4"/>
          <p:cNvSpPr>
            <a:spLocks noGrp="1"/>
          </p:cNvSpPr>
          <p:nvPr>
            <p:ph sz="half" idx="2"/>
          </p:nvPr>
        </p:nvSpPr>
        <p:spPr/>
        <p:txBody>
          <a:bodyPr/>
          <a:lstStyle/>
          <a:p>
            <a:pPr marL="0" indent="0" algn="ctr">
              <a:buNone/>
            </a:pPr>
            <a:r>
              <a:rPr lang="en-US" dirty="0" smtClean="0"/>
              <a:t>9</a:t>
            </a:r>
            <a:endParaRPr lang="en-US" dirty="0"/>
          </a:p>
        </p:txBody>
      </p:sp>
      <p:sp>
        <p:nvSpPr>
          <p:cNvPr id="6" name="Sun 5"/>
          <p:cNvSpPr/>
          <p:nvPr/>
        </p:nvSpPr>
        <p:spPr>
          <a:xfrm>
            <a:off x="990600" y="2819400"/>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1059873" y="3855027"/>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3269673" y="2819400"/>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990600" y="4998027"/>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2126673" y="5053445"/>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2126673" y="3855027"/>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p:cNvSpPr/>
          <p:nvPr/>
        </p:nvSpPr>
        <p:spPr>
          <a:xfrm>
            <a:off x="2126673" y="2847109"/>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p:cNvSpPr/>
          <p:nvPr/>
        </p:nvSpPr>
        <p:spPr>
          <a:xfrm>
            <a:off x="3269673" y="3865418"/>
            <a:ext cx="1066800" cy="9906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a:off x="6324600" y="2542309"/>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a:off x="7010400" y="2514600"/>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a:off x="7620000" y="2542309"/>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a:off x="6525491" y="4455968"/>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a:off x="7010400" y="4455968"/>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6414654" y="3529445"/>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a:off x="7045036" y="3553691"/>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a:off x="7640782" y="4455968"/>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a:off x="7620000" y="3553691"/>
            <a:ext cx="457200" cy="800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6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greater?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789541"/>
            <a:ext cx="4038600" cy="2696555"/>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9585" y="2787001"/>
            <a:ext cx="4035829" cy="2701636"/>
          </a:xfrm>
        </p:spPr>
      </p:pic>
    </p:spTree>
    <p:extLst>
      <p:ext uri="{BB962C8B-B14F-4D97-AF65-F5344CB8AC3E}">
        <p14:creationId xmlns:p14="http://schemas.microsoft.com/office/powerpoint/2010/main" val="338718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fewer?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2438400"/>
            <a:ext cx="2667000" cy="2667000"/>
          </a:xfrm>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7916" t="34361"/>
          <a:stretch/>
        </p:blipFill>
        <p:spPr>
          <a:xfrm>
            <a:off x="3665306" y="1981200"/>
            <a:ext cx="5457912" cy="3429000"/>
          </a:xfrm>
        </p:spPr>
      </p:pic>
      <p:sp>
        <p:nvSpPr>
          <p:cNvPr id="7" name="TextBox 6"/>
          <p:cNvSpPr txBox="1"/>
          <p:nvPr/>
        </p:nvSpPr>
        <p:spPr>
          <a:xfrm>
            <a:off x="1371600" y="5105400"/>
            <a:ext cx="1143000" cy="1323439"/>
          </a:xfrm>
          <a:prstGeom prst="rect">
            <a:avLst/>
          </a:prstGeom>
          <a:noFill/>
        </p:spPr>
        <p:txBody>
          <a:bodyPr wrap="square" rtlCol="0">
            <a:spAutoFit/>
          </a:bodyPr>
          <a:lstStyle/>
          <a:p>
            <a:r>
              <a:rPr lang="en-US" sz="8000" dirty="0" smtClean="0"/>
              <a:t>4</a:t>
            </a:r>
            <a:endParaRPr lang="en-US" sz="8000" dirty="0"/>
          </a:p>
        </p:txBody>
      </p:sp>
      <p:sp>
        <p:nvSpPr>
          <p:cNvPr id="8" name="TextBox 7"/>
          <p:cNvSpPr txBox="1"/>
          <p:nvPr/>
        </p:nvSpPr>
        <p:spPr>
          <a:xfrm>
            <a:off x="6019800" y="5056909"/>
            <a:ext cx="1295400" cy="1323439"/>
          </a:xfrm>
          <a:prstGeom prst="rect">
            <a:avLst/>
          </a:prstGeom>
          <a:noFill/>
        </p:spPr>
        <p:txBody>
          <a:bodyPr wrap="square" rtlCol="0">
            <a:spAutoFit/>
          </a:bodyPr>
          <a:lstStyle/>
          <a:p>
            <a:r>
              <a:rPr lang="en-US" sz="8000" dirty="0" smtClean="0"/>
              <a:t>3</a:t>
            </a:r>
            <a:endParaRPr lang="en-US" sz="8000" dirty="0"/>
          </a:p>
        </p:txBody>
      </p:sp>
    </p:spTree>
    <p:extLst>
      <p:ext uri="{BB962C8B-B14F-4D97-AF65-F5344CB8AC3E}">
        <p14:creationId xmlns:p14="http://schemas.microsoft.com/office/powerpoint/2010/main" val="4180942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fewer?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2438400"/>
            <a:ext cx="4766453" cy="2339859"/>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371600"/>
            <a:ext cx="4038600" cy="3029454"/>
          </a:xfrm>
        </p:spPr>
      </p:pic>
      <p:sp>
        <p:nvSpPr>
          <p:cNvPr id="3" name="TextBox 2"/>
          <p:cNvSpPr txBox="1"/>
          <p:nvPr/>
        </p:nvSpPr>
        <p:spPr>
          <a:xfrm>
            <a:off x="457200" y="5486400"/>
            <a:ext cx="2663371" cy="923330"/>
          </a:xfrm>
          <a:prstGeom prst="rect">
            <a:avLst/>
          </a:prstGeom>
          <a:noFill/>
        </p:spPr>
        <p:txBody>
          <a:bodyPr wrap="square" rtlCol="0">
            <a:spAutoFit/>
          </a:bodyPr>
          <a:lstStyle/>
          <a:p>
            <a:r>
              <a:rPr lang="en-US" sz="5400" dirty="0" smtClean="0"/>
              <a:t>5 hands</a:t>
            </a:r>
            <a:endParaRPr lang="en-US" sz="5400" dirty="0"/>
          </a:p>
        </p:txBody>
      </p:sp>
      <p:sp>
        <p:nvSpPr>
          <p:cNvPr id="4" name="TextBox 3"/>
          <p:cNvSpPr txBox="1"/>
          <p:nvPr/>
        </p:nvSpPr>
        <p:spPr>
          <a:xfrm>
            <a:off x="5486400" y="5437441"/>
            <a:ext cx="3352800" cy="830997"/>
          </a:xfrm>
          <a:prstGeom prst="rect">
            <a:avLst/>
          </a:prstGeom>
          <a:noFill/>
        </p:spPr>
        <p:txBody>
          <a:bodyPr wrap="square" rtlCol="0">
            <a:spAutoFit/>
          </a:bodyPr>
          <a:lstStyle/>
          <a:p>
            <a:r>
              <a:rPr lang="en-US" sz="4800" dirty="0" smtClean="0"/>
              <a:t>6 pencils</a:t>
            </a:r>
            <a:endParaRPr lang="en-US" sz="4800" dirty="0"/>
          </a:p>
        </p:txBody>
      </p:sp>
    </p:spTree>
    <p:extLst>
      <p:ext uri="{BB962C8B-B14F-4D97-AF65-F5344CB8AC3E}">
        <p14:creationId xmlns:p14="http://schemas.microsoft.com/office/powerpoint/2010/main" val="39747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fewer?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8585" y="2795313"/>
            <a:ext cx="4035829" cy="2685011"/>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789541"/>
            <a:ext cx="4038600" cy="2696555"/>
          </a:xfrm>
        </p:spPr>
      </p:pic>
    </p:spTree>
    <p:extLst>
      <p:ext uri="{BB962C8B-B14F-4D97-AF65-F5344CB8AC3E}">
        <p14:creationId xmlns:p14="http://schemas.microsoft.com/office/powerpoint/2010/main" val="85354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objects</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5400" dirty="0" smtClean="0"/>
              <a:t>8</a:t>
            </a:r>
            <a:endParaRPr lang="en-US" sz="5400" dirty="0"/>
          </a:p>
        </p:txBody>
      </p:sp>
      <p:sp>
        <p:nvSpPr>
          <p:cNvPr id="4" name="Content Placeholder 3"/>
          <p:cNvSpPr>
            <a:spLocks noGrp="1"/>
          </p:cNvSpPr>
          <p:nvPr>
            <p:ph sz="half" idx="2"/>
          </p:nvPr>
        </p:nvSpPr>
        <p:spPr/>
        <p:txBody>
          <a:bodyPr>
            <a:normAutofit/>
          </a:bodyPr>
          <a:lstStyle/>
          <a:p>
            <a:pPr marL="0" indent="0" algn="ctr">
              <a:buNone/>
            </a:pPr>
            <a:r>
              <a:rPr lang="en-US" sz="5400" dirty="0" smtClean="0"/>
              <a:t>7</a:t>
            </a:r>
            <a:endParaRPr lang="en-US" sz="5400" dirty="0"/>
          </a:p>
        </p:txBody>
      </p:sp>
      <p:sp>
        <p:nvSpPr>
          <p:cNvPr id="5" name="Heart 4"/>
          <p:cNvSpPr/>
          <p:nvPr/>
        </p:nvSpPr>
        <p:spPr>
          <a:xfrm>
            <a:off x="838200" y="2819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2895600" y="2819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p:cNvSpPr/>
          <p:nvPr/>
        </p:nvSpPr>
        <p:spPr>
          <a:xfrm>
            <a:off x="2895600" y="3962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838200" y="3962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2895600" y="5105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838200" y="51054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898073" y="3196936"/>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905000" y="44958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a:off x="5001491" y="285750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5001491" y="396240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a:off x="6248400" y="3547079"/>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a:off x="5001491" y="512445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7543800" y="512445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a:off x="7543800" y="396240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7543800" y="2857500"/>
            <a:ext cx="838200" cy="495300"/>
          </a:xfrm>
          <a:prstGeom prst="r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84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number of objects</a:t>
            </a: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3962" t="26503" r="36192" b="16893"/>
          <a:stretch/>
        </p:blipFill>
        <p:spPr>
          <a:xfrm>
            <a:off x="838200" y="2514600"/>
            <a:ext cx="2743200" cy="3468417"/>
          </a:xfrm>
        </p:spPr>
      </p:pic>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2762" t="30105" r="33962" b="12776"/>
          <a:stretch/>
        </p:blipFill>
        <p:spPr>
          <a:xfrm>
            <a:off x="5181600" y="2514600"/>
            <a:ext cx="3196281" cy="3657600"/>
          </a:xfrm>
        </p:spPr>
      </p:pic>
    </p:spTree>
    <p:extLst>
      <p:ext uri="{BB962C8B-B14F-4D97-AF65-F5344CB8AC3E}">
        <p14:creationId xmlns:p14="http://schemas.microsoft.com/office/powerpoint/2010/main" val="1904351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TotalTime>
  <Words>1723</Words>
  <Application>Microsoft Office PowerPoint</Application>
  <PresentationFormat>On-screen Show (4:3)</PresentationFormat>
  <Paragraphs>51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K.CC.6</vt:lpstr>
      <vt:lpstr>Which is greater?</vt:lpstr>
      <vt:lpstr>Which is greater?</vt:lpstr>
      <vt:lpstr>Which is greater?</vt:lpstr>
      <vt:lpstr>Which is fewer?</vt:lpstr>
      <vt:lpstr>Which is fewer?</vt:lpstr>
      <vt:lpstr>Which is fewer?</vt:lpstr>
      <vt:lpstr>Compare the number of objects</vt:lpstr>
      <vt:lpstr>Compare the number of objects</vt:lpstr>
      <vt:lpstr>Compare the number of objects</vt:lpstr>
      <vt:lpstr>Compare the number of objects</vt:lpstr>
      <vt:lpstr>Compare the number of people</vt:lpstr>
      <vt:lpstr>Compare the number of objects</vt:lpstr>
    </vt:vector>
  </TitlesOfParts>
  <Company>American Institutes for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K.CC.6</dc:title>
  <dc:creator>Cartier, Dana</dc:creator>
  <cp:lastModifiedBy>Cartier, Dana</cp:lastModifiedBy>
  <cp:revision>12</cp:revision>
  <dcterms:created xsi:type="dcterms:W3CDTF">2014-03-19T19:13:42Z</dcterms:created>
  <dcterms:modified xsi:type="dcterms:W3CDTF">2014-09-19T20:47:05Z</dcterms:modified>
</cp:coreProperties>
</file>